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tags/tag4.xml" ContentType="application/vnd.openxmlformats-officedocument.presentationml.tags+xml"/>
  <Override PartName="/ppt/notesSlides/notesSlide7.xml" ContentType="application/vnd.openxmlformats-officedocument.presentationml.notesSlide+xml"/>
  <Override PartName="/ppt/tags/tag5.xml" ContentType="application/vnd.openxmlformats-officedocument.presentationml.tags+xml"/>
  <Override PartName="/ppt/notesSlides/notesSlide8.xml" ContentType="application/vnd.openxmlformats-officedocument.presentationml.notesSlide+xml"/>
  <Override PartName="/ppt/tags/tag6.xml" ContentType="application/vnd.openxmlformats-officedocument.presentationml.tags+xml"/>
  <Override PartName="/ppt/notesSlides/notesSlide9.xml" ContentType="application/vnd.openxmlformats-officedocument.presentationml.notesSlide+xml"/>
  <Override PartName="/ppt/tags/tag7.xml" ContentType="application/vnd.openxmlformats-officedocument.presentationml.tags+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0"/>
  </p:notesMasterIdLst>
  <p:sldIdLst>
    <p:sldId id="257" r:id="rId5"/>
    <p:sldId id="263" r:id="rId6"/>
    <p:sldId id="261" r:id="rId7"/>
    <p:sldId id="298" r:id="rId8"/>
    <p:sldId id="267" r:id="rId9"/>
    <p:sldId id="469" r:id="rId10"/>
    <p:sldId id="470" r:id="rId11"/>
    <p:sldId id="357" r:id="rId12"/>
    <p:sldId id="326" r:id="rId13"/>
    <p:sldId id="327" r:id="rId14"/>
    <p:sldId id="328" r:id="rId15"/>
    <p:sldId id="329" r:id="rId16"/>
    <p:sldId id="330" r:id="rId17"/>
    <p:sldId id="410" r:id="rId18"/>
    <p:sldId id="477"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D35DEE40-79E0-4102-9F4E-8EEA98BB893F}"/>
    <pc:docChg chg="modSld">
      <pc:chgData name="Rachel J Houghton" userId="eb43c97e479d4048" providerId="LiveId" clId="{D35DEE40-79E0-4102-9F4E-8EEA98BB893F}" dt="2020-08-24T16:32:28.607" v="64" actId="1076"/>
      <pc:docMkLst>
        <pc:docMk/>
      </pc:docMkLst>
      <pc:sldChg chg="modSp mod">
        <pc:chgData name="Rachel J Houghton" userId="eb43c97e479d4048" providerId="LiveId" clId="{D35DEE40-79E0-4102-9F4E-8EEA98BB893F}" dt="2020-08-24T16:22:37.168" v="16" actId="20577"/>
        <pc:sldMkLst>
          <pc:docMk/>
          <pc:sldMk cId="2985715927" sldId="263"/>
        </pc:sldMkLst>
        <pc:spChg chg="mod">
          <ac:chgData name="Rachel J Houghton" userId="eb43c97e479d4048" providerId="LiveId" clId="{D35DEE40-79E0-4102-9F4E-8EEA98BB893F}" dt="2020-08-24T16:22:14.837" v="0" actId="114"/>
          <ac:spMkLst>
            <pc:docMk/>
            <pc:sldMk cId="2985715927" sldId="263"/>
            <ac:spMk id="2" creationId="{2CB6ED8F-715F-482C-A9F6-228FC08B635A}"/>
          </ac:spMkLst>
        </pc:spChg>
        <pc:spChg chg="mod">
          <ac:chgData name="Rachel J Houghton" userId="eb43c97e479d4048" providerId="LiveId" clId="{D35DEE40-79E0-4102-9F4E-8EEA98BB893F}" dt="2020-08-24T16:22:37.168" v="16" actId="20577"/>
          <ac:spMkLst>
            <pc:docMk/>
            <pc:sldMk cId="2985715927" sldId="263"/>
            <ac:spMk id="6" creationId="{6B3DC813-0F66-4EE3-8EA3-390547BADAA4}"/>
          </ac:spMkLst>
        </pc:spChg>
      </pc:sldChg>
      <pc:sldChg chg="modSp mod">
        <pc:chgData name="Rachel J Houghton" userId="eb43c97e479d4048" providerId="LiveId" clId="{D35DEE40-79E0-4102-9F4E-8EEA98BB893F}" dt="2020-08-24T16:24:24.423" v="21" actId="20577"/>
        <pc:sldMkLst>
          <pc:docMk/>
          <pc:sldMk cId="1623046237" sldId="326"/>
        </pc:sldMkLst>
        <pc:spChg chg="mod">
          <ac:chgData name="Rachel J Houghton" userId="eb43c97e479d4048" providerId="LiveId" clId="{D35DEE40-79E0-4102-9F4E-8EEA98BB893F}" dt="2020-08-24T16:24:24.423" v="21" actId="20577"/>
          <ac:spMkLst>
            <pc:docMk/>
            <pc:sldMk cId="1623046237" sldId="326"/>
            <ac:spMk id="3" creationId="{BAE84EA5-F98B-491E-9B40-8A1F017EE8FF}"/>
          </ac:spMkLst>
        </pc:spChg>
        <pc:spChg chg="mod">
          <ac:chgData name="Rachel J Houghton" userId="eb43c97e479d4048" providerId="LiveId" clId="{D35DEE40-79E0-4102-9F4E-8EEA98BB893F}" dt="2020-08-24T16:23:52.238" v="19" actId="1076"/>
          <ac:spMkLst>
            <pc:docMk/>
            <pc:sldMk cId="1623046237" sldId="326"/>
            <ac:spMk id="4" creationId="{9EC1918C-38B9-44FF-9A9F-027E5087C78B}"/>
          </ac:spMkLst>
        </pc:spChg>
      </pc:sldChg>
      <pc:sldChg chg="modSp mod">
        <pc:chgData name="Rachel J Houghton" userId="eb43c97e479d4048" providerId="LiveId" clId="{D35DEE40-79E0-4102-9F4E-8EEA98BB893F}" dt="2020-08-24T16:26:34.196" v="31" actId="1076"/>
        <pc:sldMkLst>
          <pc:docMk/>
          <pc:sldMk cId="3665756862" sldId="327"/>
        </pc:sldMkLst>
        <pc:spChg chg="mod">
          <ac:chgData name="Rachel J Houghton" userId="eb43c97e479d4048" providerId="LiveId" clId="{D35DEE40-79E0-4102-9F4E-8EEA98BB893F}" dt="2020-08-24T16:26:34.196" v="31" actId="1076"/>
          <ac:spMkLst>
            <pc:docMk/>
            <pc:sldMk cId="3665756862" sldId="327"/>
            <ac:spMk id="8" creationId="{7B2A2867-9E35-4ED4-99CF-C75C223C47FE}"/>
          </ac:spMkLst>
        </pc:spChg>
        <pc:spChg chg="mod">
          <ac:chgData name="Rachel J Houghton" userId="eb43c97e479d4048" providerId="LiveId" clId="{D35DEE40-79E0-4102-9F4E-8EEA98BB893F}" dt="2020-08-24T16:26:19.715" v="29" actId="14100"/>
          <ac:spMkLst>
            <pc:docMk/>
            <pc:sldMk cId="3665756862" sldId="327"/>
            <ac:spMk id="12" creationId="{F348A30C-4962-4252-9E5D-4432FF6B6928}"/>
          </ac:spMkLst>
        </pc:spChg>
      </pc:sldChg>
      <pc:sldChg chg="modSp mod">
        <pc:chgData name="Rachel J Houghton" userId="eb43c97e479d4048" providerId="LiveId" clId="{D35DEE40-79E0-4102-9F4E-8EEA98BB893F}" dt="2020-08-24T16:27:51.822" v="41" actId="1076"/>
        <pc:sldMkLst>
          <pc:docMk/>
          <pc:sldMk cId="537573933" sldId="328"/>
        </pc:sldMkLst>
        <pc:spChg chg="mod">
          <ac:chgData name="Rachel J Houghton" userId="eb43c97e479d4048" providerId="LiveId" clId="{D35DEE40-79E0-4102-9F4E-8EEA98BB893F}" dt="2020-08-24T16:27:51.822" v="41" actId="1076"/>
          <ac:spMkLst>
            <pc:docMk/>
            <pc:sldMk cId="537573933" sldId="328"/>
            <ac:spMk id="10" creationId="{199DB107-A76E-4384-9711-7197738630F9}"/>
          </ac:spMkLst>
        </pc:spChg>
      </pc:sldChg>
      <pc:sldChg chg="modSp mod">
        <pc:chgData name="Rachel J Houghton" userId="eb43c97e479d4048" providerId="LiveId" clId="{D35DEE40-79E0-4102-9F4E-8EEA98BB893F}" dt="2020-08-24T16:29:17.885" v="49" actId="20577"/>
        <pc:sldMkLst>
          <pc:docMk/>
          <pc:sldMk cId="2191943490" sldId="329"/>
        </pc:sldMkLst>
        <pc:spChg chg="mod">
          <ac:chgData name="Rachel J Houghton" userId="eb43c97e479d4048" providerId="LiveId" clId="{D35DEE40-79E0-4102-9F4E-8EEA98BB893F}" dt="2020-08-24T16:28:56.840" v="47" actId="1076"/>
          <ac:spMkLst>
            <pc:docMk/>
            <pc:sldMk cId="2191943490" sldId="329"/>
            <ac:spMk id="28" creationId="{0921A147-1F95-4E8D-B4FD-06FB31BF8F7F}"/>
          </ac:spMkLst>
        </pc:spChg>
        <pc:spChg chg="mod">
          <ac:chgData name="Rachel J Houghton" userId="eb43c97e479d4048" providerId="LiveId" clId="{D35DEE40-79E0-4102-9F4E-8EEA98BB893F}" dt="2020-08-24T16:29:17.885" v="49" actId="20577"/>
          <ac:spMkLst>
            <pc:docMk/>
            <pc:sldMk cId="2191943490" sldId="329"/>
            <ac:spMk id="30" creationId="{95BB9AA6-8EF6-4216-A1C0-ED61F00C28A6}"/>
          </ac:spMkLst>
        </pc:spChg>
      </pc:sldChg>
      <pc:sldChg chg="modSp mod">
        <pc:chgData name="Rachel J Houghton" userId="eb43c97e479d4048" providerId="LiveId" clId="{D35DEE40-79E0-4102-9F4E-8EEA98BB893F}" dt="2020-08-24T16:31:34.883" v="62" actId="14100"/>
        <pc:sldMkLst>
          <pc:docMk/>
          <pc:sldMk cId="1202456355" sldId="330"/>
        </pc:sldMkLst>
        <pc:spChg chg="mod">
          <ac:chgData name="Rachel J Houghton" userId="eb43c97e479d4048" providerId="LiveId" clId="{D35DEE40-79E0-4102-9F4E-8EEA98BB893F}" dt="2020-08-24T16:31:09.975" v="59" actId="1076"/>
          <ac:spMkLst>
            <pc:docMk/>
            <pc:sldMk cId="1202456355" sldId="330"/>
            <ac:spMk id="3" creationId="{07AD04AC-0B01-485B-A93A-BE9A36008E18}"/>
          </ac:spMkLst>
        </pc:spChg>
        <pc:spChg chg="mod">
          <ac:chgData name="Rachel J Houghton" userId="eb43c97e479d4048" providerId="LiveId" clId="{D35DEE40-79E0-4102-9F4E-8EEA98BB893F}" dt="2020-08-24T16:31:34.883" v="62" actId="14100"/>
          <ac:spMkLst>
            <pc:docMk/>
            <pc:sldMk cId="1202456355" sldId="330"/>
            <ac:spMk id="4" creationId="{AC09159D-9508-4062-86DB-D243AD7A4009}"/>
          </ac:spMkLst>
        </pc:spChg>
        <pc:spChg chg="mod">
          <ac:chgData name="Rachel J Houghton" userId="eb43c97e479d4048" providerId="LiveId" clId="{D35DEE40-79E0-4102-9F4E-8EEA98BB893F}" dt="2020-08-24T16:31:16.349" v="60" actId="1076"/>
          <ac:spMkLst>
            <pc:docMk/>
            <pc:sldMk cId="1202456355" sldId="330"/>
            <ac:spMk id="5" creationId="{D6FBFBEE-2E18-4738-B085-073152371C51}"/>
          </ac:spMkLst>
        </pc:spChg>
      </pc:sldChg>
      <pc:sldChg chg="modSp mod">
        <pc:chgData name="Rachel J Houghton" userId="eb43c97e479d4048" providerId="LiveId" clId="{D35DEE40-79E0-4102-9F4E-8EEA98BB893F}" dt="2020-08-24T16:32:28.607" v="64" actId="1076"/>
        <pc:sldMkLst>
          <pc:docMk/>
          <pc:sldMk cId="2059446341" sldId="410"/>
        </pc:sldMkLst>
        <pc:spChg chg="mod">
          <ac:chgData name="Rachel J Houghton" userId="eb43c97e479d4048" providerId="LiveId" clId="{D35DEE40-79E0-4102-9F4E-8EEA98BB893F}" dt="2020-08-24T16:32:28.607" v="64" actId="1076"/>
          <ac:spMkLst>
            <pc:docMk/>
            <pc:sldMk cId="2059446341" sldId="410"/>
            <ac:spMk id="14" creationId="{F315F153-544A-40A8-8B56-FC86CB16A05F}"/>
          </ac:spMkLst>
        </pc:spChg>
      </pc:sldChg>
      <pc:sldChg chg="modSp mod">
        <pc:chgData name="Rachel J Houghton" userId="eb43c97e479d4048" providerId="LiveId" clId="{D35DEE40-79E0-4102-9F4E-8EEA98BB893F}" dt="2020-08-24T16:23:13.260" v="17" actId="14100"/>
        <pc:sldMkLst>
          <pc:docMk/>
          <pc:sldMk cId="2819374454" sldId="469"/>
        </pc:sldMkLst>
        <pc:spChg chg="mod">
          <ac:chgData name="Rachel J Houghton" userId="eb43c97e479d4048" providerId="LiveId" clId="{D35DEE40-79E0-4102-9F4E-8EEA98BB893F}" dt="2020-08-24T16:23:13.260" v="17" actId="14100"/>
          <ac:spMkLst>
            <pc:docMk/>
            <pc:sldMk cId="2819374454" sldId="469"/>
            <ac:spMk id="3" creationId="{02669792-3AA6-4C9E-8A29-6AC3555045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24/08/2020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59657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445656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836789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634886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56517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512450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667001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5.xml"/><Relationship Id="rId1" Type="http://schemas.openxmlformats.org/officeDocument/2006/relationships/tags" Target="../tags/tag3.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5.xml"/><Relationship Id="rId1" Type="http://schemas.openxmlformats.org/officeDocument/2006/relationships/tags" Target="../tags/tag4.xml"/><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5.xml"/><Relationship Id="rId1" Type="http://schemas.openxmlformats.org/officeDocument/2006/relationships/tags" Target="../tags/tag5.xml"/><Relationship Id="rId5" Type="http://schemas.openxmlformats.org/officeDocument/2006/relationships/image" Target="../media/image10.png"/><Relationship Id="rId4" Type="http://schemas.openxmlformats.org/officeDocument/2006/relationships/image" Target="../media/image9.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5.xml"/><Relationship Id="rId1" Type="http://schemas.openxmlformats.org/officeDocument/2006/relationships/tags" Target="../tags/tag6.xml"/><Relationship Id="rId4" Type="http://schemas.openxmlformats.org/officeDocument/2006/relationships/image" Target="../media/image6.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5.xml"/><Relationship Id="rId1" Type="http://schemas.openxmlformats.org/officeDocument/2006/relationships/tags" Target="../tags/tag7.xml"/><Relationship Id="rId5" Type="http://schemas.openxmlformats.org/officeDocument/2006/relationships/image" Target="../media/image10.png"/><Relationship Id="rId4" Type="http://schemas.openxmlformats.org/officeDocument/2006/relationships/image" Target="../media/image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10-connecting-multiplication-and-division-and-the-distributive-law/"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5.xml"/><Relationship Id="rId1" Type="http://schemas.openxmlformats.org/officeDocument/2006/relationships/tags" Target="../tags/tag2.xml"/><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Manipulating the multiplicative relationship</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4MD-2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A5C01-423B-44C6-834A-8C7DA8161FF1}"/>
              </a:ext>
            </a:extLst>
          </p:cNvPr>
          <p:cNvSpPr>
            <a:spLocks noGrp="1"/>
          </p:cNvSpPr>
          <p:nvPr>
            <p:ph type="title"/>
          </p:nvPr>
        </p:nvSpPr>
        <p:spPr/>
        <p:txBody>
          <a:bodyPr/>
          <a:lstStyle/>
          <a:p>
            <a:r>
              <a:rPr lang="en-GB" dirty="0"/>
              <a:t>4MD-2 Manipulating the multiplicative relationship</a:t>
            </a:r>
          </a:p>
        </p:txBody>
      </p:sp>
      <p:sp>
        <p:nvSpPr>
          <p:cNvPr id="9" name="Rectangle 8">
            <a:extLst>
              <a:ext uri="{FF2B5EF4-FFF2-40B4-BE49-F238E27FC236}">
                <a16:creationId xmlns:a16="http://schemas.microsoft.com/office/drawing/2014/main" id="{A2A36628-FFEF-4276-B624-ED9B3FE3987A}"/>
              </a:ext>
            </a:extLst>
          </p:cNvPr>
          <p:cNvSpPr/>
          <p:nvPr/>
        </p:nvSpPr>
        <p:spPr>
          <a:xfrm>
            <a:off x="2293876" y="4307498"/>
            <a:ext cx="2031325" cy="1266693"/>
          </a:xfrm>
          <a:prstGeom prst="rect">
            <a:avLst/>
          </a:prstGeom>
        </p:spPr>
        <p:txBody>
          <a:bodyPr wrap="none">
            <a:spAutoFit/>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585858"/>
                </a:solidFill>
                <a:effectLst/>
                <a:uLnTx/>
                <a:uFillTx/>
                <a:latin typeface="Calibri" panose="020F0502020204030204"/>
                <a:ea typeface="+mn-ea"/>
                <a:cs typeface="+mn-cs"/>
              </a:rPr>
              <a:t>2 × 7 = 14</a:t>
            </a:r>
          </a:p>
          <a:p>
            <a:pPr marL="0" marR="0" lvl="0" indent="0" algn="l" defTabSz="914400" rtl="0" eaLnBrk="1" fontAlgn="auto" latinLnBrk="0" hangingPunct="1">
              <a:lnSpc>
                <a:spcPct val="114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585858"/>
                </a:solidFill>
                <a:effectLst/>
                <a:uLnTx/>
                <a:uFillTx/>
                <a:latin typeface="Calibri" panose="020F0502020204030204"/>
                <a:ea typeface="+mn-ea"/>
                <a:cs typeface="+mn-cs"/>
              </a:rPr>
              <a:t>7 × 2 = 14</a:t>
            </a:r>
          </a:p>
        </p:txBody>
      </p:sp>
      <p:pic>
        <p:nvPicPr>
          <p:cNvPr id="6" name="Picture 5" descr="A picture containing clock, window&#10;&#10;Description automatically generated">
            <a:extLst>
              <a:ext uri="{FF2B5EF4-FFF2-40B4-BE49-F238E27FC236}">
                <a16:creationId xmlns:a16="http://schemas.microsoft.com/office/drawing/2014/main" id="{F307BC7B-E85D-481F-A5DE-E4117B227F9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685" y="2075938"/>
            <a:ext cx="5921589" cy="1152355"/>
          </a:xfrm>
          <a:prstGeom prst="rect">
            <a:avLst/>
          </a:prstGeom>
        </p:spPr>
      </p:pic>
      <p:sp>
        <p:nvSpPr>
          <p:cNvPr id="12" name="Content Placeholder 2">
            <a:extLst>
              <a:ext uri="{FF2B5EF4-FFF2-40B4-BE49-F238E27FC236}">
                <a16:creationId xmlns:a16="http://schemas.microsoft.com/office/drawing/2014/main" id="{F348A30C-4962-4252-9E5D-4432FF6B6928}"/>
              </a:ext>
            </a:extLst>
          </p:cNvPr>
          <p:cNvSpPr txBox="1">
            <a:spLocks/>
          </p:cNvSpPr>
          <p:nvPr/>
        </p:nvSpPr>
        <p:spPr>
          <a:xfrm>
            <a:off x="5414963" y="1177312"/>
            <a:ext cx="6153151"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Can you write two multiplication equations to represent this picture? What does the 2 represent? The 7? The 14?</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Which are the factors in your equation? What is the product? Does the order of the factors affect the product?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Repeat using other images and real-life contexts.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8" name="TextBox 19">
            <a:extLst>
              <a:ext uri="{FF2B5EF4-FFF2-40B4-BE49-F238E27FC236}">
                <a16:creationId xmlns:a16="http://schemas.microsoft.com/office/drawing/2014/main" id="{7B2A2867-9E35-4ED4-99CF-C75C223C47FE}"/>
              </a:ext>
            </a:extLst>
          </p:cNvPr>
          <p:cNvSpPr txBox="1"/>
          <p:nvPr/>
        </p:nvSpPr>
        <p:spPr>
          <a:xfrm>
            <a:off x="5748337" y="4740665"/>
            <a:ext cx="5486401" cy="1077218"/>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product of __ and __ is equal to the product of __ and __.</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__ times __ is equal to __ times __.</a:t>
            </a:r>
          </a:p>
        </p:txBody>
      </p:sp>
    </p:spTree>
    <p:custDataLst>
      <p:tags r:id="rId1"/>
    </p:custDataLst>
    <p:extLst>
      <p:ext uri="{BB962C8B-B14F-4D97-AF65-F5344CB8AC3E}">
        <p14:creationId xmlns:p14="http://schemas.microsoft.com/office/powerpoint/2010/main" val="366575686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A5C01-423B-44C6-834A-8C7DA8161FF1}"/>
              </a:ext>
            </a:extLst>
          </p:cNvPr>
          <p:cNvSpPr>
            <a:spLocks noGrp="1"/>
          </p:cNvSpPr>
          <p:nvPr>
            <p:ph type="title"/>
          </p:nvPr>
        </p:nvSpPr>
        <p:spPr/>
        <p:txBody>
          <a:bodyPr/>
          <a:lstStyle/>
          <a:p>
            <a:r>
              <a:rPr lang="en-GB" dirty="0"/>
              <a:t>4MD-2 Manipulating the multiplicative relationship</a:t>
            </a:r>
          </a:p>
        </p:txBody>
      </p:sp>
      <p:pic>
        <p:nvPicPr>
          <p:cNvPr id="4" name="Picture 3">
            <a:extLst>
              <a:ext uri="{FF2B5EF4-FFF2-40B4-BE49-F238E27FC236}">
                <a16:creationId xmlns:a16="http://schemas.microsoft.com/office/drawing/2014/main" id="{4A1E434B-729B-4F23-8A37-D2B5E0C541D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03011" y="2084754"/>
            <a:ext cx="5921589" cy="1152353"/>
          </a:xfrm>
          <a:prstGeom prst="rect">
            <a:avLst/>
          </a:prstGeom>
        </p:spPr>
      </p:pic>
      <p:sp>
        <p:nvSpPr>
          <p:cNvPr id="6" name="Rectangle 5">
            <a:extLst>
              <a:ext uri="{FF2B5EF4-FFF2-40B4-BE49-F238E27FC236}">
                <a16:creationId xmlns:a16="http://schemas.microsoft.com/office/drawing/2014/main" id="{D89EEAB0-AE8B-45D1-AC7F-9177F61C9D2B}"/>
              </a:ext>
            </a:extLst>
          </p:cNvPr>
          <p:cNvSpPr/>
          <p:nvPr/>
        </p:nvSpPr>
        <p:spPr>
          <a:xfrm>
            <a:off x="2276943" y="4307498"/>
            <a:ext cx="2031325" cy="1266693"/>
          </a:xfrm>
          <a:prstGeom prst="rect">
            <a:avLst/>
          </a:prstGeom>
        </p:spPr>
        <p:txBody>
          <a:bodyPr wrap="none">
            <a:spAutoFit/>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585858"/>
                </a:solidFill>
                <a:effectLst/>
                <a:uLnTx/>
                <a:uFillTx/>
                <a:latin typeface="Calibri" panose="020F0502020204030204"/>
                <a:ea typeface="+mn-ea"/>
                <a:cs typeface="+mn-cs"/>
              </a:rPr>
              <a:t>2 × 7 = 14</a:t>
            </a:r>
          </a:p>
          <a:p>
            <a:pPr marL="0" marR="0" lvl="0" indent="0" algn="l" defTabSz="914400" rtl="0" eaLnBrk="1" fontAlgn="auto" latinLnBrk="0" hangingPunct="1">
              <a:lnSpc>
                <a:spcPct val="114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585858"/>
                </a:solidFill>
                <a:effectLst/>
                <a:uLnTx/>
                <a:uFillTx/>
                <a:latin typeface="Calibri" panose="020F0502020204030204"/>
                <a:ea typeface="+mn-ea"/>
                <a:cs typeface="+mn-cs"/>
              </a:rPr>
              <a:t>7 × 2 = 14</a:t>
            </a:r>
          </a:p>
        </p:txBody>
      </p:sp>
      <p:sp>
        <p:nvSpPr>
          <p:cNvPr id="10" name="Content Placeholder 2">
            <a:extLst>
              <a:ext uri="{FF2B5EF4-FFF2-40B4-BE49-F238E27FC236}">
                <a16:creationId xmlns:a16="http://schemas.microsoft.com/office/drawing/2014/main" id="{199DB107-A76E-4384-9711-7197738630F9}"/>
              </a:ext>
            </a:extLst>
          </p:cNvPr>
          <p:cNvSpPr txBox="1">
            <a:spLocks/>
          </p:cNvSpPr>
          <p:nvPr/>
        </p:nvSpPr>
        <p:spPr>
          <a:xfrm>
            <a:off x="6350209" y="1569913"/>
            <a:ext cx="5223701"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What do you see? Can you write two multiplication equations to represent this picture? What does each number in your equation represent?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How does this compare with the last slide? What do you notice about the equations you have written?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Provide children with similar equations and ask them to draw two pictures to represent them.</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53757393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F45F7-3751-40D3-9748-8A09B9A5CAAD}"/>
              </a:ext>
            </a:extLst>
          </p:cNvPr>
          <p:cNvSpPr>
            <a:spLocks noGrp="1"/>
          </p:cNvSpPr>
          <p:nvPr>
            <p:ph type="title"/>
          </p:nvPr>
        </p:nvSpPr>
        <p:spPr/>
        <p:txBody>
          <a:bodyPr/>
          <a:lstStyle/>
          <a:p>
            <a:r>
              <a:rPr lang="en-GB" dirty="0"/>
              <a:t>4MD-2 Manipulating the multiplicative relationship</a:t>
            </a:r>
          </a:p>
        </p:txBody>
      </p:sp>
      <p:sp>
        <p:nvSpPr>
          <p:cNvPr id="3" name="TextBox 2">
            <a:extLst>
              <a:ext uri="{FF2B5EF4-FFF2-40B4-BE49-F238E27FC236}">
                <a16:creationId xmlns:a16="http://schemas.microsoft.com/office/drawing/2014/main" id="{D5C9FA29-B393-4322-A55D-2E5618493A1A}"/>
              </a:ext>
            </a:extLst>
          </p:cNvPr>
          <p:cNvSpPr txBox="1"/>
          <p:nvPr/>
        </p:nvSpPr>
        <p:spPr>
          <a:xfrm>
            <a:off x="708602" y="2405549"/>
            <a:ext cx="169086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585858"/>
                </a:solidFill>
                <a:effectLst/>
                <a:uLnTx/>
                <a:uFillTx/>
                <a:latin typeface="Calibri" panose="020F0502020204030204"/>
                <a:ea typeface="+mn-ea"/>
                <a:cs typeface="+mn-cs"/>
              </a:rPr>
              <a:t>2 × 7 = 14</a:t>
            </a:r>
          </a:p>
        </p:txBody>
      </p:sp>
      <p:sp>
        <p:nvSpPr>
          <p:cNvPr id="4" name="Rectangle 3">
            <a:extLst>
              <a:ext uri="{FF2B5EF4-FFF2-40B4-BE49-F238E27FC236}">
                <a16:creationId xmlns:a16="http://schemas.microsoft.com/office/drawing/2014/main" id="{1371BC03-BCD1-4AB8-BD27-3ED0DDCAE7AF}"/>
              </a:ext>
            </a:extLst>
          </p:cNvPr>
          <p:cNvSpPr/>
          <p:nvPr/>
        </p:nvSpPr>
        <p:spPr>
          <a:xfrm>
            <a:off x="736886" y="2251351"/>
            <a:ext cx="1626447" cy="790009"/>
          </a:xfrm>
          <a:prstGeom prst="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100FD618-C56F-4E3C-92AA-4B7FDE053DA6}"/>
              </a:ext>
            </a:extLst>
          </p:cNvPr>
          <p:cNvSpPr txBox="1"/>
          <p:nvPr/>
        </p:nvSpPr>
        <p:spPr>
          <a:xfrm>
            <a:off x="704075" y="4715969"/>
            <a:ext cx="169086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585858"/>
                </a:solidFill>
                <a:effectLst/>
                <a:uLnTx/>
                <a:uFillTx/>
                <a:latin typeface="Calibri" panose="020F0502020204030204"/>
                <a:ea typeface="+mn-ea"/>
                <a:cs typeface="+mn-cs"/>
              </a:rPr>
              <a:t>7 × 2 = 14</a:t>
            </a:r>
          </a:p>
        </p:txBody>
      </p:sp>
      <p:sp>
        <p:nvSpPr>
          <p:cNvPr id="6" name="Rectangle 5">
            <a:extLst>
              <a:ext uri="{FF2B5EF4-FFF2-40B4-BE49-F238E27FC236}">
                <a16:creationId xmlns:a16="http://schemas.microsoft.com/office/drawing/2014/main" id="{38073DDF-6818-4898-BE97-9AA541DFF988}"/>
              </a:ext>
            </a:extLst>
          </p:cNvPr>
          <p:cNvSpPr/>
          <p:nvPr/>
        </p:nvSpPr>
        <p:spPr>
          <a:xfrm>
            <a:off x="736886" y="4536409"/>
            <a:ext cx="1626447" cy="790009"/>
          </a:xfrm>
          <a:prstGeom prst="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2A813553-18CE-42DE-A94B-769874F07B40}"/>
              </a:ext>
            </a:extLst>
          </p:cNvPr>
          <p:cNvSpPr txBox="1"/>
          <p:nvPr/>
        </p:nvSpPr>
        <p:spPr>
          <a:xfrm>
            <a:off x="2881280" y="4377495"/>
            <a:ext cx="3161568"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585858"/>
                </a:solidFill>
                <a:effectLst/>
                <a:uLnTx/>
                <a:uFillTx/>
                <a:latin typeface="Calibri" panose="020F0502020204030204"/>
                <a:ea typeface="+mn-ea"/>
                <a:cs typeface="+mn-cs"/>
              </a:rPr>
              <a:t>7 groups of 2</a:t>
            </a:r>
          </a:p>
        </p:txBody>
      </p:sp>
      <p:sp>
        <p:nvSpPr>
          <p:cNvPr id="8" name="Rectangle 7">
            <a:extLst>
              <a:ext uri="{FF2B5EF4-FFF2-40B4-BE49-F238E27FC236}">
                <a16:creationId xmlns:a16="http://schemas.microsoft.com/office/drawing/2014/main" id="{0E1BD011-191A-427C-89EE-24A9A3F51476}"/>
              </a:ext>
            </a:extLst>
          </p:cNvPr>
          <p:cNvSpPr/>
          <p:nvPr/>
        </p:nvSpPr>
        <p:spPr>
          <a:xfrm>
            <a:off x="2874721" y="4172370"/>
            <a:ext cx="3084263" cy="1470890"/>
          </a:xfrm>
          <a:prstGeom prst="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9" name="Straight Connector 8">
            <a:extLst>
              <a:ext uri="{FF2B5EF4-FFF2-40B4-BE49-F238E27FC236}">
                <a16:creationId xmlns:a16="http://schemas.microsoft.com/office/drawing/2014/main" id="{18C2F4C3-6A33-4789-A130-90BB3765B88B}"/>
              </a:ext>
            </a:extLst>
          </p:cNvPr>
          <p:cNvCxnSpPr>
            <a:cxnSpLocks/>
          </p:cNvCxnSpPr>
          <p:nvPr/>
        </p:nvCxnSpPr>
        <p:spPr>
          <a:xfrm>
            <a:off x="2363335" y="4940065"/>
            <a:ext cx="511386" cy="0"/>
          </a:xfrm>
          <a:prstGeom prst="lin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149ACC91-1247-44F8-BC4C-BB6EA44B3553}"/>
              </a:ext>
            </a:extLst>
          </p:cNvPr>
          <p:cNvCxnSpPr>
            <a:cxnSpLocks/>
            <a:stCxn id="4" idx="3"/>
            <a:endCxn id="36" idx="1"/>
          </p:cNvCxnSpPr>
          <p:nvPr/>
        </p:nvCxnSpPr>
        <p:spPr>
          <a:xfrm flipV="1">
            <a:off x="2363333" y="2643140"/>
            <a:ext cx="554076" cy="3216"/>
          </a:xfrm>
          <a:prstGeom prst="lin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D7F91DBC-57FB-4D4A-BD0C-1A97B51B9915}"/>
              </a:ext>
            </a:extLst>
          </p:cNvPr>
          <p:cNvCxnSpPr>
            <a:cxnSpLocks/>
          </p:cNvCxnSpPr>
          <p:nvPr/>
        </p:nvCxnSpPr>
        <p:spPr>
          <a:xfrm>
            <a:off x="2363334" y="3036607"/>
            <a:ext cx="511387" cy="1135763"/>
          </a:xfrm>
          <a:prstGeom prst="lin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06D7FCD6-2DD9-4E85-B2ED-2175652741ED}"/>
              </a:ext>
            </a:extLst>
          </p:cNvPr>
          <p:cNvCxnSpPr>
            <a:cxnSpLocks/>
          </p:cNvCxnSpPr>
          <p:nvPr/>
        </p:nvCxnSpPr>
        <p:spPr>
          <a:xfrm flipV="1">
            <a:off x="2363335" y="3378585"/>
            <a:ext cx="554074" cy="1171229"/>
          </a:xfrm>
          <a:prstGeom prst="lin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sp>
        <p:nvSpPr>
          <p:cNvPr id="35" name="TextBox 34">
            <a:extLst>
              <a:ext uri="{FF2B5EF4-FFF2-40B4-BE49-F238E27FC236}">
                <a16:creationId xmlns:a16="http://schemas.microsoft.com/office/drawing/2014/main" id="{168EA4A3-2E2A-4901-AD28-F103CCD42916}"/>
              </a:ext>
            </a:extLst>
          </p:cNvPr>
          <p:cNvSpPr txBox="1"/>
          <p:nvPr/>
        </p:nvSpPr>
        <p:spPr>
          <a:xfrm>
            <a:off x="3028520" y="2098043"/>
            <a:ext cx="2930464"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585858"/>
                </a:solidFill>
                <a:effectLst/>
                <a:uLnTx/>
                <a:uFillTx/>
                <a:latin typeface="Calibri" panose="020F0502020204030204"/>
                <a:ea typeface="+mn-ea"/>
                <a:cs typeface="+mn-cs"/>
              </a:rPr>
              <a:t>2 groups of 7</a:t>
            </a:r>
          </a:p>
        </p:txBody>
      </p:sp>
      <p:sp>
        <p:nvSpPr>
          <p:cNvPr id="36" name="Rectangle 35">
            <a:extLst>
              <a:ext uri="{FF2B5EF4-FFF2-40B4-BE49-F238E27FC236}">
                <a16:creationId xmlns:a16="http://schemas.microsoft.com/office/drawing/2014/main" id="{1908262D-F685-44F1-88FB-2A7B85AA1812}"/>
              </a:ext>
            </a:extLst>
          </p:cNvPr>
          <p:cNvSpPr/>
          <p:nvPr/>
        </p:nvSpPr>
        <p:spPr>
          <a:xfrm>
            <a:off x="2917409" y="1907695"/>
            <a:ext cx="3049433" cy="1470890"/>
          </a:xfrm>
          <a:prstGeom prst="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50" name="Group 49">
            <a:extLst>
              <a:ext uri="{FF2B5EF4-FFF2-40B4-BE49-F238E27FC236}">
                <a16:creationId xmlns:a16="http://schemas.microsoft.com/office/drawing/2014/main" id="{808B3893-3F25-4D79-82DD-5B0952D76743}"/>
              </a:ext>
            </a:extLst>
          </p:cNvPr>
          <p:cNvGrpSpPr/>
          <p:nvPr/>
        </p:nvGrpSpPr>
        <p:grpSpPr>
          <a:xfrm>
            <a:off x="4006245" y="2732526"/>
            <a:ext cx="889416" cy="346612"/>
            <a:chOff x="5614804" y="2381827"/>
            <a:chExt cx="1108522" cy="432000"/>
          </a:xfrm>
        </p:grpSpPr>
        <p:pic>
          <p:nvPicPr>
            <p:cNvPr id="47" name="Picture 46" descr="A picture containing object, clock&#10;&#10;Description automatically generated">
              <a:extLst>
                <a:ext uri="{FF2B5EF4-FFF2-40B4-BE49-F238E27FC236}">
                  <a16:creationId xmlns:a16="http://schemas.microsoft.com/office/drawing/2014/main" id="{0C019599-6551-4048-B3CF-FB9962380C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4804" y="2381827"/>
              <a:ext cx="432000" cy="432000"/>
            </a:xfrm>
            <a:prstGeom prst="rect">
              <a:avLst/>
            </a:prstGeom>
          </p:spPr>
        </p:pic>
        <p:pic>
          <p:nvPicPr>
            <p:cNvPr id="48" name="Picture 47" descr="A picture containing object, clock&#10;&#10;Description automatically generated">
              <a:extLst>
                <a:ext uri="{FF2B5EF4-FFF2-40B4-BE49-F238E27FC236}">
                  <a16:creationId xmlns:a16="http://schemas.microsoft.com/office/drawing/2014/main" id="{802D301F-31C5-4136-8A22-5BA1BEF0C1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1326" y="2381827"/>
              <a:ext cx="432000" cy="432000"/>
            </a:xfrm>
            <a:prstGeom prst="rect">
              <a:avLst/>
            </a:prstGeom>
          </p:spPr>
        </p:pic>
      </p:grpSp>
      <p:grpSp>
        <p:nvGrpSpPr>
          <p:cNvPr id="24" name="Group 23">
            <a:extLst>
              <a:ext uri="{FF2B5EF4-FFF2-40B4-BE49-F238E27FC236}">
                <a16:creationId xmlns:a16="http://schemas.microsoft.com/office/drawing/2014/main" id="{12B7A15A-5EFE-44C5-A963-42BDE1C75777}"/>
              </a:ext>
            </a:extLst>
          </p:cNvPr>
          <p:cNvGrpSpPr/>
          <p:nvPr/>
        </p:nvGrpSpPr>
        <p:grpSpPr>
          <a:xfrm>
            <a:off x="3057675" y="5013506"/>
            <a:ext cx="2730548" cy="346612"/>
            <a:chOff x="2974086" y="5010299"/>
            <a:chExt cx="3403215" cy="432000"/>
          </a:xfrm>
        </p:grpSpPr>
        <p:pic>
          <p:nvPicPr>
            <p:cNvPr id="45" name="Picture 44" descr="A close up of a logo&#10;&#10;Description automatically generated">
              <a:extLst>
                <a:ext uri="{FF2B5EF4-FFF2-40B4-BE49-F238E27FC236}">
                  <a16:creationId xmlns:a16="http://schemas.microsoft.com/office/drawing/2014/main" id="{F40A9E63-8D1C-40E8-8FCA-8B21841EC3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64491" y="5010299"/>
              <a:ext cx="432000" cy="432000"/>
            </a:xfrm>
            <a:prstGeom prst="rect">
              <a:avLst/>
            </a:prstGeom>
          </p:spPr>
        </p:pic>
        <p:pic>
          <p:nvPicPr>
            <p:cNvPr id="51" name="Picture 50" descr="A close up of a logo&#10;&#10;Description automatically generated">
              <a:extLst>
                <a:ext uri="{FF2B5EF4-FFF2-40B4-BE49-F238E27FC236}">
                  <a16:creationId xmlns:a16="http://schemas.microsoft.com/office/drawing/2014/main" id="{277C86F2-6777-40D9-812A-26E5A734A8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9693" y="5010299"/>
              <a:ext cx="432000" cy="432000"/>
            </a:xfrm>
            <a:prstGeom prst="rect">
              <a:avLst/>
            </a:prstGeom>
          </p:spPr>
        </p:pic>
        <p:pic>
          <p:nvPicPr>
            <p:cNvPr id="52" name="Picture 51" descr="A close up of a logo&#10;&#10;Description automatically generated">
              <a:extLst>
                <a:ext uri="{FF2B5EF4-FFF2-40B4-BE49-F238E27FC236}">
                  <a16:creationId xmlns:a16="http://schemas.microsoft.com/office/drawing/2014/main" id="{C2C12423-4201-4D7D-B1AF-9B730A7195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69289" y="5010299"/>
              <a:ext cx="432000" cy="432000"/>
            </a:xfrm>
            <a:prstGeom prst="rect">
              <a:avLst/>
            </a:prstGeom>
          </p:spPr>
        </p:pic>
        <p:pic>
          <p:nvPicPr>
            <p:cNvPr id="53" name="Picture 52" descr="A close up of a logo&#10;&#10;Description automatically generated">
              <a:extLst>
                <a:ext uri="{FF2B5EF4-FFF2-40B4-BE49-F238E27FC236}">
                  <a16:creationId xmlns:a16="http://schemas.microsoft.com/office/drawing/2014/main" id="{90038E49-28B3-4FAD-AD99-73E2FAB7A5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4086" y="5010299"/>
              <a:ext cx="432000" cy="432000"/>
            </a:xfrm>
            <a:prstGeom prst="rect">
              <a:avLst/>
            </a:prstGeom>
          </p:spPr>
        </p:pic>
        <p:pic>
          <p:nvPicPr>
            <p:cNvPr id="54" name="Picture 53" descr="A close up of a logo&#10;&#10;Description automatically generated">
              <a:extLst>
                <a:ext uri="{FF2B5EF4-FFF2-40B4-BE49-F238E27FC236}">
                  <a16:creationId xmlns:a16="http://schemas.microsoft.com/office/drawing/2014/main" id="{048D31E4-BB93-4371-8FD3-04CE29B556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0097" y="5010299"/>
              <a:ext cx="432000" cy="432000"/>
            </a:xfrm>
            <a:prstGeom prst="rect">
              <a:avLst/>
            </a:prstGeom>
          </p:spPr>
        </p:pic>
        <p:pic>
          <p:nvPicPr>
            <p:cNvPr id="55" name="Picture 54" descr="A close up of a logo&#10;&#10;Description automatically generated">
              <a:extLst>
                <a:ext uri="{FF2B5EF4-FFF2-40B4-BE49-F238E27FC236}">
                  <a16:creationId xmlns:a16="http://schemas.microsoft.com/office/drawing/2014/main" id="{A885CAF5-D6AB-471B-8B8B-F83C92EBBD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4895" y="5010299"/>
              <a:ext cx="432000" cy="432000"/>
            </a:xfrm>
            <a:prstGeom prst="rect">
              <a:avLst/>
            </a:prstGeom>
          </p:spPr>
        </p:pic>
        <p:pic>
          <p:nvPicPr>
            <p:cNvPr id="56" name="Picture 55" descr="A close up of a logo&#10;&#10;Description automatically generated">
              <a:extLst>
                <a:ext uri="{FF2B5EF4-FFF2-40B4-BE49-F238E27FC236}">
                  <a16:creationId xmlns:a16="http://schemas.microsoft.com/office/drawing/2014/main" id="{69F6749E-DBF0-4EF9-8518-08AB5A9A87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5301" y="5010299"/>
              <a:ext cx="432000" cy="432000"/>
            </a:xfrm>
            <a:prstGeom prst="rect">
              <a:avLst/>
            </a:prstGeom>
          </p:spPr>
        </p:pic>
      </p:grpSp>
      <p:sp>
        <p:nvSpPr>
          <p:cNvPr id="30" name="Content Placeholder 2">
            <a:extLst>
              <a:ext uri="{FF2B5EF4-FFF2-40B4-BE49-F238E27FC236}">
                <a16:creationId xmlns:a16="http://schemas.microsoft.com/office/drawing/2014/main" id="{95BB9AA6-8EF6-4216-A1C0-ED61F00C28A6}"/>
              </a:ext>
            </a:extLst>
          </p:cNvPr>
          <p:cNvSpPr txBox="1">
            <a:spLocks/>
          </p:cNvSpPr>
          <p:nvPr/>
        </p:nvSpPr>
        <p:spPr>
          <a:xfrm>
            <a:off x="6207860" y="1723493"/>
            <a:ext cx="5390389" cy="299247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Provide similar cards with different equations and ask children to match these.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Can you write another equation that is equal to 3 x 6? Now can you draw or use counters to represent each of your equations? Repeat for other equations.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28" name="TextBox 19">
            <a:extLst>
              <a:ext uri="{FF2B5EF4-FFF2-40B4-BE49-F238E27FC236}">
                <a16:creationId xmlns:a16="http://schemas.microsoft.com/office/drawing/2014/main" id="{0921A147-1F95-4E8D-B4FD-06FB31BF8F7F}"/>
              </a:ext>
            </a:extLst>
          </p:cNvPr>
          <p:cNvSpPr txBox="1"/>
          <p:nvPr/>
        </p:nvSpPr>
        <p:spPr>
          <a:xfrm>
            <a:off x="6318185" y="5100607"/>
            <a:ext cx="5169740"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 groups of 7 is equal to 7 groups of 2.</a:t>
            </a:r>
          </a:p>
        </p:txBody>
      </p:sp>
    </p:spTree>
    <p:custDataLst>
      <p:tags r:id="rId1"/>
    </p:custDataLst>
    <p:extLst>
      <p:ext uri="{BB962C8B-B14F-4D97-AF65-F5344CB8AC3E}">
        <p14:creationId xmlns:p14="http://schemas.microsoft.com/office/powerpoint/2010/main" val="21919434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P spid="35" grpId="0"/>
      <p:bldP spid="3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F4756490-CC9B-49BE-831B-4F1CF444DA8C}"/>
              </a:ext>
            </a:extLst>
          </p:cNvPr>
          <p:cNvGrpSpPr/>
          <p:nvPr/>
        </p:nvGrpSpPr>
        <p:grpSpPr>
          <a:xfrm>
            <a:off x="952862" y="1858523"/>
            <a:ext cx="4957241" cy="1207973"/>
            <a:chOff x="2091627" y="2439291"/>
            <a:chExt cx="4957241" cy="1207973"/>
          </a:xfrm>
        </p:grpSpPr>
        <p:sp>
          <p:nvSpPr>
            <p:cNvPr id="31" name="Rectangle: Rounded Corners 30">
              <a:extLst>
                <a:ext uri="{FF2B5EF4-FFF2-40B4-BE49-F238E27FC236}">
                  <a16:creationId xmlns:a16="http://schemas.microsoft.com/office/drawing/2014/main" id="{8F347171-1242-4829-8588-E83EF556CF0C}"/>
                </a:ext>
              </a:extLst>
            </p:cNvPr>
            <p:cNvSpPr/>
            <p:nvPr/>
          </p:nvSpPr>
          <p:spPr>
            <a:xfrm>
              <a:off x="2091627" y="3094782"/>
              <a:ext cx="4957241" cy="552482"/>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0" name="Rectangle: Rounded Corners 29">
              <a:extLst>
                <a:ext uri="{FF2B5EF4-FFF2-40B4-BE49-F238E27FC236}">
                  <a16:creationId xmlns:a16="http://schemas.microsoft.com/office/drawing/2014/main" id="{D2ED23A8-2A42-42B4-9967-011461F146EE}"/>
                </a:ext>
              </a:extLst>
            </p:cNvPr>
            <p:cNvSpPr/>
            <p:nvPr/>
          </p:nvSpPr>
          <p:spPr>
            <a:xfrm>
              <a:off x="2091627" y="2439291"/>
              <a:ext cx="4957241" cy="552482"/>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nvGrpSpPr>
          <p:cNvPr id="40" name="Group 39">
            <a:extLst>
              <a:ext uri="{FF2B5EF4-FFF2-40B4-BE49-F238E27FC236}">
                <a16:creationId xmlns:a16="http://schemas.microsoft.com/office/drawing/2014/main" id="{5F3907C7-8635-4C4D-91E4-3D9966F1970F}"/>
              </a:ext>
            </a:extLst>
          </p:cNvPr>
          <p:cNvGrpSpPr/>
          <p:nvPr/>
        </p:nvGrpSpPr>
        <p:grpSpPr>
          <a:xfrm>
            <a:off x="952862" y="1858522"/>
            <a:ext cx="4957241" cy="1207973"/>
            <a:chOff x="2091627" y="2439290"/>
            <a:chExt cx="4957241" cy="1207973"/>
          </a:xfrm>
        </p:grpSpPr>
        <p:sp>
          <p:nvSpPr>
            <p:cNvPr id="33" name="Rectangle: Rounded Corners 32">
              <a:extLst>
                <a:ext uri="{FF2B5EF4-FFF2-40B4-BE49-F238E27FC236}">
                  <a16:creationId xmlns:a16="http://schemas.microsoft.com/office/drawing/2014/main" id="{E1A1786E-65C5-4FB9-922E-F4DA37098EB1}"/>
                </a:ext>
              </a:extLst>
            </p:cNvPr>
            <p:cNvSpPr/>
            <p:nvPr/>
          </p:nvSpPr>
          <p:spPr>
            <a:xfrm>
              <a:off x="2091627"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4" name="Rectangle: Rounded Corners 33">
              <a:extLst>
                <a:ext uri="{FF2B5EF4-FFF2-40B4-BE49-F238E27FC236}">
                  <a16:creationId xmlns:a16="http://schemas.microsoft.com/office/drawing/2014/main" id="{E85E79D6-0308-419D-84F7-7EB4289E73F9}"/>
                </a:ext>
              </a:extLst>
            </p:cNvPr>
            <p:cNvSpPr/>
            <p:nvPr/>
          </p:nvSpPr>
          <p:spPr>
            <a:xfrm>
              <a:off x="2819596"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E94D8E03-E2D8-439C-A578-57ADBC533127}"/>
                </a:ext>
              </a:extLst>
            </p:cNvPr>
            <p:cNvSpPr/>
            <p:nvPr/>
          </p:nvSpPr>
          <p:spPr>
            <a:xfrm>
              <a:off x="3547565"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6" name="Rectangle: Rounded Corners 35">
              <a:extLst>
                <a:ext uri="{FF2B5EF4-FFF2-40B4-BE49-F238E27FC236}">
                  <a16:creationId xmlns:a16="http://schemas.microsoft.com/office/drawing/2014/main" id="{7E74E965-5E6E-439F-BA1D-1B2FDE47A1AA}"/>
                </a:ext>
              </a:extLst>
            </p:cNvPr>
            <p:cNvSpPr/>
            <p:nvPr/>
          </p:nvSpPr>
          <p:spPr>
            <a:xfrm>
              <a:off x="4275534"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Rectangle: Rounded Corners 36">
              <a:extLst>
                <a:ext uri="{FF2B5EF4-FFF2-40B4-BE49-F238E27FC236}">
                  <a16:creationId xmlns:a16="http://schemas.microsoft.com/office/drawing/2014/main" id="{3AD12C13-B792-4120-A5A6-E64AE7806018}"/>
                </a:ext>
              </a:extLst>
            </p:cNvPr>
            <p:cNvSpPr/>
            <p:nvPr/>
          </p:nvSpPr>
          <p:spPr>
            <a:xfrm>
              <a:off x="5003502"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7EC157CC-95B5-4B57-A571-4B4C7FD1BAC3}"/>
                </a:ext>
              </a:extLst>
            </p:cNvPr>
            <p:cNvSpPr/>
            <p:nvPr/>
          </p:nvSpPr>
          <p:spPr>
            <a:xfrm>
              <a:off x="5731470"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9" name="Rectangle: Rounded Corners 38">
              <a:extLst>
                <a:ext uri="{FF2B5EF4-FFF2-40B4-BE49-F238E27FC236}">
                  <a16:creationId xmlns:a16="http://schemas.microsoft.com/office/drawing/2014/main" id="{12C7163E-9736-4041-ABCC-A007599790EC}"/>
                </a:ext>
              </a:extLst>
            </p:cNvPr>
            <p:cNvSpPr/>
            <p:nvPr/>
          </p:nvSpPr>
          <p:spPr>
            <a:xfrm>
              <a:off x="6459438"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D2F40416-DBC8-457B-8E23-B798723AF847}"/>
              </a:ext>
            </a:extLst>
          </p:cNvPr>
          <p:cNvSpPr>
            <a:spLocks noGrp="1"/>
          </p:cNvSpPr>
          <p:nvPr>
            <p:ph type="title"/>
          </p:nvPr>
        </p:nvSpPr>
        <p:spPr/>
        <p:txBody>
          <a:bodyPr/>
          <a:lstStyle/>
          <a:p>
            <a:r>
              <a:rPr lang="en-GB" dirty="0"/>
              <a:t>4MD-2 Manipulating the multiplicative relationship</a:t>
            </a:r>
          </a:p>
        </p:txBody>
      </p:sp>
      <p:grpSp>
        <p:nvGrpSpPr>
          <p:cNvPr id="9" name="Group 8">
            <a:extLst>
              <a:ext uri="{FF2B5EF4-FFF2-40B4-BE49-F238E27FC236}">
                <a16:creationId xmlns:a16="http://schemas.microsoft.com/office/drawing/2014/main" id="{2DE2665F-8735-4341-B052-7409426602A3}"/>
              </a:ext>
            </a:extLst>
          </p:cNvPr>
          <p:cNvGrpSpPr/>
          <p:nvPr/>
        </p:nvGrpSpPr>
        <p:grpSpPr>
          <a:xfrm>
            <a:off x="1017068" y="1911790"/>
            <a:ext cx="4832335" cy="1105116"/>
            <a:chOff x="647700" y="2621160"/>
            <a:chExt cx="4392606" cy="1004554"/>
          </a:xfrm>
        </p:grpSpPr>
        <p:pic>
          <p:nvPicPr>
            <p:cNvPr id="10" name="Picture 9" descr="A picture containing mirror&#10;&#10;Description automatically generated">
              <a:extLst>
                <a:ext uri="{FF2B5EF4-FFF2-40B4-BE49-F238E27FC236}">
                  <a16:creationId xmlns:a16="http://schemas.microsoft.com/office/drawing/2014/main" id="{882C0693-01C6-48EF-AA56-F016955157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2621160"/>
              <a:ext cx="396000" cy="393429"/>
            </a:xfrm>
            <a:prstGeom prst="rect">
              <a:avLst/>
            </a:prstGeom>
          </p:spPr>
        </p:pic>
        <p:pic>
          <p:nvPicPr>
            <p:cNvPr id="11" name="Picture 10" descr="A picture containing mirror&#10;&#10;Description automatically generated">
              <a:extLst>
                <a:ext uri="{FF2B5EF4-FFF2-40B4-BE49-F238E27FC236}">
                  <a16:creationId xmlns:a16="http://schemas.microsoft.com/office/drawing/2014/main" id="{1BF8262B-08AB-4D94-9743-2C2C86F6E6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2621160"/>
              <a:ext cx="396000" cy="393429"/>
            </a:xfrm>
            <a:prstGeom prst="rect">
              <a:avLst/>
            </a:prstGeom>
          </p:spPr>
        </p:pic>
        <p:pic>
          <p:nvPicPr>
            <p:cNvPr id="12" name="Picture 11" descr="A picture containing mirror&#10;&#10;Description automatically generated">
              <a:extLst>
                <a:ext uri="{FF2B5EF4-FFF2-40B4-BE49-F238E27FC236}">
                  <a16:creationId xmlns:a16="http://schemas.microsoft.com/office/drawing/2014/main" id="{DF541C43-7804-4455-B2A9-6C83BBA250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2621160"/>
              <a:ext cx="396000" cy="393429"/>
            </a:xfrm>
            <a:prstGeom prst="rect">
              <a:avLst/>
            </a:prstGeom>
          </p:spPr>
        </p:pic>
        <p:pic>
          <p:nvPicPr>
            <p:cNvPr id="13" name="Picture 12" descr="A picture containing mirror&#10;&#10;Description automatically generated">
              <a:extLst>
                <a:ext uri="{FF2B5EF4-FFF2-40B4-BE49-F238E27FC236}">
                  <a16:creationId xmlns:a16="http://schemas.microsoft.com/office/drawing/2014/main" id="{0B3FE756-2EEC-4FBC-8446-D4BCC13BD6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2621160"/>
              <a:ext cx="396000" cy="393429"/>
            </a:xfrm>
            <a:prstGeom prst="rect">
              <a:avLst/>
            </a:prstGeom>
          </p:spPr>
        </p:pic>
        <p:pic>
          <p:nvPicPr>
            <p:cNvPr id="14" name="Picture 13" descr="A picture containing mirror&#10;&#10;Description automatically generated">
              <a:extLst>
                <a:ext uri="{FF2B5EF4-FFF2-40B4-BE49-F238E27FC236}">
                  <a16:creationId xmlns:a16="http://schemas.microsoft.com/office/drawing/2014/main" id="{B658D90D-5C47-4FB8-969B-0D71C32A7D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2621160"/>
              <a:ext cx="396000" cy="393429"/>
            </a:xfrm>
            <a:prstGeom prst="rect">
              <a:avLst/>
            </a:prstGeom>
          </p:spPr>
        </p:pic>
        <p:pic>
          <p:nvPicPr>
            <p:cNvPr id="15" name="Picture 14" descr="A picture containing mirror&#10;&#10;Description automatically generated">
              <a:extLst>
                <a:ext uri="{FF2B5EF4-FFF2-40B4-BE49-F238E27FC236}">
                  <a16:creationId xmlns:a16="http://schemas.microsoft.com/office/drawing/2014/main" id="{5084FD1A-C2E9-4E58-AD4A-6AC064B55A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2621160"/>
              <a:ext cx="396000" cy="393429"/>
            </a:xfrm>
            <a:prstGeom prst="rect">
              <a:avLst/>
            </a:prstGeom>
          </p:spPr>
        </p:pic>
        <p:pic>
          <p:nvPicPr>
            <p:cNvPr id="16" name="Picture 15" descr="A picture containing mirror&#10;&#10;Description automatically generated">
              <a:extLst>
                <a:ext uri="{FF2B5EF4-FFF2-40B4-BE49-F238E27FC236}">
                  <a16:creationId xmlns:a16="http://schemas.microsoft.com/office/drawing/2014/main" id="{EDEB5AE0-5AB7-42DF-AF3A-1D6797E256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2621160"/>
              <a:ext cx="396000" cy="393429"/>
            </a:xfrm>
            <a:prstGeom prst="rect">
              <a:avLst/>
            </a:prstGeom>
          </p:spPr>
        </p:pic>
        <p:pic>
          <p:nvPicPr>
            <p:cNvPr id="21" name="Picture 20" descr="A picture containing mirror&#10;&#10;Description automatically generated">
              <a:extLst>
                <a:ext uri="{FF2B5EF4-FFF2-40B4-BE49-F238E27FC236}">
                  <a16:creationId xmlns:a16="http://schemas.microsoft.com/office/drawing/2014/main" id="{C7222AAA-ECF5-4431-9981-B228BBAB8C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3232285"/>
              <a:ext cx="396000" cy="393429"/>
            </a:xfrm>
            <a:prstGeom prst="rect">
              <a:avLst/>
            </a:prstGeom>
          </p:spPr>
        </p:pic>
        <p:pic>
          <p:nvPicPr>
            <p:cNvPr id="22" name="Picture 21" descr="A picture containing mirror&#10;&#10;Description automatically generated">
              <a:extLst>
                <a:ext uri="{FF2B5EF4-FFF2-40B4-BE49-F238E27FC236}">
                  <a16:creationId xmlns:a16="http://schemas.microsoft.com/office/drawing/2014/main" id="{9B95037D-B3A8-4959-B53A-64D2F4E7A5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3232285"/>
              <a:ext cx="396000" cy="393429"/>
            </a:xfrm>
            <a:prstGeom prst="rect">
              <a:avLst/>
            </a:prstGeom>
          </p:spPr>
        </p:pic>
        <p:pic>
          <p:nvPicPr>
            <p:cNvPr id="23" name="Picture 22" descr="A picture containing mirror&#10;&#10;Description automatically generated">
              <a:extLst>
                <a:ext uri="{FF2B5EF4-FFF2-40B4-BE49-F238E27FC236}">
                  <a16:creationId xmlns:a16="http://schemas.microsoft.com/office/drawing/2014/main" id="{C60883B4-8016-4FBA-86D7-4720EFED7E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3232285"/>
              <a:ext cx="396000" cy="393429"/>
            </a:xfrm>
            <a:prstGeom prst="rect">
              <a:avLst/>
            </a:prstGeom>
          </p:spPr>
        </p:pic>
        <p:pic>
          <p:nvPicPr>
            <p:cNvPr id="24" name="Picture 23" descr="A picture containing mirror&#10;&#10;Description automatically generated">
              <a:extLst>
                <a:ext uri="{FF2B5EF4-FFF2-40B4-BE49-F238E27FC236}">
                  <a16:creationId xmlns:a16="http://schemas.microsoft.com/office/drawing/2014/main" id="{13C9EF0C-A901-464C-82BD-9860437287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3232285"/>
              <a:ext cx="396000" cy="393429"/>
            </a:xfrm>
            <a:prstGeom prst="rect">
              <a:avLst/>
            </a:prstGeom>
          </p:spPr>
        </p:pic>
        <p:pic>
          <p:nvPicPr>
            <p:cNvPr id="25" name="Picture 24" descr="A picture containing mirror&#10;&#10;Description automatically generated">
              <a:extLst>
                <a:ext uri="{FF2B5EF4-FFF2-40B4-BE49-F238E27FC236}">
                  <a16:creationId xmlns:a16="http://schemas.microsoft.com/office/drawing/2014/main" id="{86F797B0-D540-4658-BDAB-4FC4282AEA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3232285"/>
              <a:ext cx="396000" cy="393429"/>
            </a:xfrm>
            <a:prstGeom prst="rect">
              <a:avLst/>
            </a:prstGeom>
          </p:spPr>
        </p:pic>
        <p:pic>
          <p:nvPicPr>
            <p:cNvPr id="26" name="Picture 25" descr="A picture containing mirror&#10;&#10;Description automatically generated">
              <a:extLst>
                <a:ext uri="{FF2B5EF4-FFF2-40B4-BE49-F238E27FC236}">
                  <a16:creationId xmlns:a16="http://schemas.microsoft.com/office/drawing/2014/main" id="{55250D21-EB45-41E0-9EE6-1A9F5F4FC4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3232285"/>
              <a:ext cx="396000" cy="393429"/>
            </a:xfrm>
            <a:prstGeom prst="rect">
              <a:avLst/>
            </a:prstGeom>
          </p:spPr>
        </p:pic>
        <p:pic>
          <p:nvPicPr>
            <p:cNvPr id="27" name="Picture 26" descr="A picture containing mirror&#10;&#10;Description automatically generated">
              <a:extLst>
                <a:ext uri="{FF2B5EF4-FFF2-40B4-BE49-F238E27FC236}">
                  <a16:creationId xmlns:a16="http://schemas.microsoft.com/office/drawing/2014/main" id="{7628BBFD-5182-44B6-8250-DB49F0F54E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3232285"/>
              <a:ext cx="396000" cy="393429"/>
            </a:xfrm>
            <a:prstGeom prst="rect">
              <a:avLst/>
            </a:prstGeom>
          </p:spPr>
        </p:pic>
      </p:grpSp>
      <p:sp>
        <p:nvSpPr>
          <p:cNvPr id="42" name="Rectangle 41">
            <a:extLst>
              <a:ext uri="{FF2B5EF4-FFF2-40B4-BE49-F238E27FC236}">
                <a16:creationId xmlns:a16="http://schemas.microsoft.com/office/drawing/2014/main" id="{F2239732-2BDA-41E8-8694-A24E3AA7FC6F}"/>
              </a:ext>
            </a:extLst>
          </p:cNvPr>
          <p:cNvSpPr/>
          <p:nvPr/>
        </p:nvSpPr>
        <p:spPr>
          <a:xfrm>
            <a:off x="952862" y="3996348"/>
            <a:ext cx="2031325" cy="1266693"/>
          </a:xfrm>
          <a:prstGeom prst="rect">
            <a:avLst/>
          </a:prstGeom>
        </p:spPr>
        <p:txBody>
          <a:bodyPr wrap="none">
            <a:spAutoFit/>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585858"/>
                </a:solidFill>
                <a:effectLst/>
                <a:uLnTx/>
                <a:uFillTx/>
                <a:latin typeface="Calibri" panose="020F0502020204030204"/>
                <a:ea typeface="+mn-ea"/>
                <a:cs typeface="+mn-cs"/>
              </a:rPr>
              <a:t>2 × 7 = 14</a:t>
            </a:r>
          </a:p>
          <a:p>
            <a:pPr marL="0" marR="0" lvl="0" indent="0" algn="l" defTabSz="914400" rtl="0" eaLnBrk="1" fontAlgn="auto" latinLnBrk="0" hangingPunct="1">
              <a:lnSpc>
                <a:spcPct val="114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585858"/>
                </a:solidFill>
                <a:effectLst/>
                <a:uLnTx/>
                <a:uFillTx/>
                <a:latin typeface="Calibri" panose="020F0502020204030204"/>
                <a:ea typeface="+mn-ea"/>
                <a:cs typeface="+mn-cs"/>
              </a:rPr>
              <a:t>7 × 2 = 14</a:t>
            </a:r>
          </a:p>
        </p:txBody>
      </p:sp>
      <p:sp>
        <p:nvSpPr>
          <p:cNvPr id="43" name="Rectangle 42">
            <a:extLst>
              <a:ext uri="{FF2B5EF4-FFF2-40B4-BE49-F238E27FC236}">
                <a16:creationId xmlns:a16="http://schemas.microsoft.com/office/drawing/2014/main" id="{BA741376-B6D7-4B7E-A5B8-C727B98927B2}"/>
              </a:ext>
            </a:extLst>
          </p:cNvPr>
          <p:cNvSpPr/>
          <p:nvPr/>
        </p:nvSpPr>
        <p:spPr>
          <a:xfrm>
            <a:off x="4009665" y="3996348"/>
            <a:ext cx="2016899" cy="1266693"/>
          </a:xfrm>
          <a:prstGeom prst="rect">
            <a:avLst/>
          </a:prstGeom>
        </p:spPr>
        <p:txBody>
          <a:bodyPr wrap="none">
            <a:spAutoFit/>
          </a:bodyPr>
          <a:lstStyle/>
          <a:p>
            <a:pPr marL="0" marR="0" lvl="0" indent="0" algn="l" defTabSz="914400" rtl="0" eaLnBrk="1" fontAlgn="auto" latinLnBrk="0" hangingPunct="1">
              <a:lnSpc>
                <a:spcPct val="114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585858"/>
                </a:solidFill>
                <a:effectLst/>
                <a:uLnTx/>
                <a:uFillTx/>
                <a:latin typeface="Calibri" panose="020F0502020204030204"/>
                <a:ea typeface="+mn-ea"/>
                <a:cs typeface="+mn-cs"/>
              </a:rPr>
              <a:t>14 ÷ 7 = 2</a:t>
            </a:r>
          </a:p>
          <a:p>
            <a:pPr marL="0" marR="0" lvl="0" indent="0" algn="l" defTabSz="914400" rtl="0" eaLnBrk="1" fontAlgn="auto" latinLnBrk="0" hangingPunct="1">
              <a:lnSpc>
                <a:spcPct val="114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585858"/>
                </a:solidFill>
                <a:effectLst/>
                <a:uLnTx/>
                <a:uFillTx/>
                <a:latin typeface="Calibri" panose="020F0502020204030204"/>
                <a:ea typeface="+mn-ea"/>
                <a:cs typeface="+mn-cs"/>
              </a:rPr>
              <a:t>14 ÷ 2 = 7</a:t>
            </a:r>
          </a:p>
        </p:txBody>
      </p:sp>
      <p:sp>
        <p:nvSpPr>
          <p:cNvPr id="3" name="TextBox 19">
            <a:extLst>
              <a:ext uri="{FF2B5EF4-FFF2-40B4-BE49-F238E27FC236}">
                <a16:creationId xmlns:a16="http://schemas.microsoft.com/office/drawing/2014/main" id="{07AD04AC-0B01-485B-A93A-BE9A36008E18}"/>
              </a:ext>
            </a:extLst>
          </p:cNvPr>
          <p:cNvSpPr txBox="1"/>
          <p:nvPr/>
        </p:nvSpPr>
        <p:spPr>
          <a:xfrm>
            <a:off x="6510337" y="4275751"/>
            <a:ext cx="4905375"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Exchange the factors and the product remains the same.</a:t>
            </a:r>
          </a:p>
        </p:txBody>
      </p:sp>
      <p:sp>
        <p:nvSpPr>
          <p:cNvPr id="4" name="Content Placeholder 2">
            <a:extLst>
              <a:ext uri="{FF2B5EF4-FFF2-40B4-BE49-F238E27FC236}">
                <a16:creationId xmlns:a16="http://schemas.microsoft.com/office/drawing/2014/main" id="{AC09159D-9508-4062-86DB-D243AD7A4009}"/>
              </a:ext>
            </a:extLst>
          </p:cNvPr>
          <p:cNvSpPr txBox="1">
            <a:spLocks/>
          </p:cNvSpPr>
          <p:nvPr/>
        </p:nvSpPr>
        <p:spPr>
          <a:xfrm>
            <a:off x="6096000" y="1557338"/>
            <a:ext cx="5760640" cy="21002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If we know these two equations have the same product, can you write a corresponding division statement? And another?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Return to arrays and ask children to write 2 multiplication and 2 division statements for each.</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5" name="TextBox 19">
            <a:extLst>
              <a:ext uri="{FF2B5EF4-FFF2-40B4-BE49-F238E27FC236}">
                <a16:creationId xmlns:a16="http://schemas.microsoft.com/office/drawing/2014/main" id="{D6FBFBEE-2E18-4738-B085-073152371C51}"/>
              </a:ext>
            </a:extLst>
          </p:cNvPr>
          <p:cNvSpPr txBox="1"/>
          <p:nvPr/>
        </p:nvSpPr>
        <p:spPr>
          <a:xfrm>
            <a:off x="6510336" y="4983637"/>
            <a:ext cx="4905375"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Exchange the divisor and quotient and the dividend remains the same.</a:t>
            </a:r>
          </a:p>
        </p:txBody>
      </p:sp>
    </p:spTree>
    <p:custDataLst>
      <p:tags r:id="rId1"/>
    </p:custDataLst>
    <p:extLst>
      <p:ext uri="{BB962C8B-B14F-4D97-AF65-F5344CB8AC3E}">
        <p14:creationId xmlns:p14="http://schemas.microsoft.com/office/powerpoint/2010/main" val="120245635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4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xit" presetSubtype="0" fill="hold" nodeType="clickEffect">
                                  <p:stCondLst>
                                    <p:cond delay="0"/>
                                  </p:stCondLst>
                                  <p:childTnLst>
                                    <p:set>
                                      <p:cBhvr>
                                        <p:cTn id="16" dur="1" fill="hold">
                                          <p:stCondLst>
                                            <p:cond delay="0"/>
                                          </p:stCondLst>
                                        </p:cTn>
                                        <p:tgtEl>
                                          <p:spTgt spid="40"/>
                                        </p:tgtEl>
                                        <p:attrNameLst>
                                          <p:attrName>style.visibility</p:attrName>
                                        </p:attrNameLst>
                                      </p:cBhvr>
                                      <p:to>
                                        <p:strVal val="hidden"/>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AF45F7-3751-40D3-9748-8A09B9A5CAAD}"/>
              </a:ext>
            </a:extLst>
          </p:cNvPr>
          <p:cNvSpPr>
            <a:spLocks noGrp="1"/>
          </p:cNvSpPr>
          <p:nvPr>
            <p:ph type="title"/>
          </p:nvPr>
        </p:nvSpPr>
        <p:spPr/>
        <p:txBody>
          <a:bodyPr/>
          <a:lstStyle/>
          <a:p>
            <a:r>
              <a:rPr lang="en-GB" dirty="0"/>
              <a:t>4MD-2 Manipulating the multiplicative relationship</a:t>
            </a:r>
          </a:p>
        </p:txBody>
      </p:sp>
      <p:sp>
        <p:nvSpPr>
          <p:cNvPr id="3" name="TextBox 2">
            <a:extLst>
              <a:ext uri="{FF2B5EF4-FFF2-40B4-BE49-F238E27FC236}">
                <a16:creationId xmlns:a16="http://schemas.microsoft.com/office/drawing/2014/main" id="{D5C9FA29-B393-4322-A55D-2E5618493A1A}"/>
              </a:ext>
            </a:extLst>
          </p:cNvPr>
          <p:cNvSpPr txBox="1"/>
          <p:nvPr/>
        </p:nvSpPr>
        <p:spPr>
          <a:xfrm>
            <a:off x="708602" y="2405549"/>
            <a:ext cx="169086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585858"/>
                </a:solidFill>
                <a:effectLst/>
                <a:uLnTx/>
                <a:uFillTx/>
                <a:latin typeface="Calibri" panose="020F0502020204030204"/>
                <a:ea typeface="+mn-ea"/>
                <a:cs typeface="+mn-cs"/>
              </a:rPr>
              <a:t>14 ÷ 7 = 2</a:t>
            </a:r>
          </a:p>
        </p:txBody>
      </p:sp>
      <p:sp>
        <p:nvSpPr>
          <p:cNvPr id="4" name="Rectangle 3">
            <a:extLst>
              <a:ext uri="{FF2B5EF4-FFF2-40B4-BE49-F238E27FC236}">
                <a16:creationId xmlns:a16="http://schemas.microsoft.com/office/drawing/2014/main" id="{1371BC03-BCD1-4AB8-BD27-3ED0DDCAE7AF}"/>
              </a:ext>
            </a:extLst>
          </p:cNvPr>
          <p:cNvSpPr/>
          <p:nvPr/>
        </p:nvSpPr>
        <p:spPr>
          <a:xfrm>
            <a:off x="736886" y="2251351"/>
            <a:ext cx="1626447" cy="790009"/>
          </a:xfrm>
          <a:prstGeom prst="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5" name="TextBox 4">
            <a:extLst>
              <a:ext uri="{FF2B5EF4-FFF2-40B4-BE49-F238E27FC236}">
                <a16:creationId xmlns:a16="http://schemas.microsoft.com/office/drawing/2014/main" id="{100FD618-C56F-4E3C-92AA-4B7FDE053DA6}"/>
              </a:ext>
            </a:extLst>
          </p:cNvPr>
          <p:cNvSpPr txBox="1"/>
          <p:nvPr/>
        </p:nvSpPr>
        <p:spPr>
          <a:xfrm>
            <a:off x="704075" y="4715969"/>
            <a:ext cx="1690860"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585858"/>
                </a:solidFill>
                <a:effectLst/>
                <a:uLnTx/>
                <a:uFillTx/>
                <a:latin typeface="Calibri" panose="020F0502020204030204"/>
                <a:ea typeface="+mn-ea"/>
                <a:cs typeface="+mn-cs"/>
              </a:rPr>
              <a:t>14 ÷ 2 = 7</a:t>
            </a:r>
          </a:p>
        </p:txBody>
      </p:sp>
      <p:sp>
        <p:nvSpPr>
          <p:cNvPr id="6" name="Rectangle 5">
            <a:extLst>
              <a:ext uri="{FF2B5EF4-FFF2-40B4-BE49-F238E27FC236}">
                <a16:creationId xmlns:a16="http://schemas.microsoft.com/office/drawing/2014/main" id="{38073DDF-6818-4898-BE97-9AA541DFF988}"/>
              </a:ext>
            </a:extLst>
          </p:cNvPr>
          <p:cNvSpPr/>
          <p:nvPr/>
        </p:nvSpPr>
        <p:spPr>
          <a:xfrm>
            <a:off x="736886" y="4536409"/>
            <a:ext cx="1626447" cy="790009"/>
          </a:xfrm>
          <a:prstGeom prst="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sp>
        <p:nvSpPr>
          <p:cNvPr id="7" name="TextBox 6">
            <a:extLst>
              <a:ext uri="{FF2B5EF4-FFF2-40B4-BE49-F238E27FC236}">
                <a16:creationId xmlns:a16="http://schemas.microsoft.com/office/drawing/2014/main" id="{2A813553-18CE-42DE-A94B-769874F07B40}"/>
              </a:ext>
            </a:extLst>
          </p:cNvPr>
          <p:cNvSpPr txBox="1"/>
          <p:nvPr/>
        </p:nvSpPr>
        <p:spPr>
          <a:xfrm>
            <a:off x="2881280" y="4377495"/>
            <a:ext cx="3161568"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585858"/>
                </a:solidFill>
                <a:effectLst/>
                <a:uLnTx/>
                <a:uFillTx/>
                <a:latin typeface="Calibri" panose="020F0502020204030204"/>
                <a:ea typeface="+mn-ea"/>
                <a:cs typeface="+mn-cs"/>
              </a:rPr>
              <a:t>7 groups of 2</a:t>
            </a:r>
          </a:p>
        </p:txBody>
      </p:sp>
      <p:sp>
        <p:nvSpPr>
          <p:cNvPr id="8" name="Rectangle 7">
            <a:extLst>
              <a:ext uri="{FF2B5EF4-FFF2-40B4-BE49-F238E27FC236}">
                <a16:creationId xmlns:a16="http://schemas.microsoft.com/office/drawing/2014/main" id="{0E1BD011-191A-427C-89EE-24A9A3F51476}"/>
              </a:ext>
            </a:extLst>
          </p:cNvPr>
          <p:cNvSpPr/>
          <p:nvPr/>
        </p:nvSpPr>
        <p:spPr>
          <a:xfrm>
            <a:off x="2874721" y="4172370"/>
            <a:ext cx="3084263" cy="1470890"/>
          </a:xfrm>
          <a:prstGeom prst="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cxnSp>
        <p:nvCxnSpPr>
          <p:cNvPr id="9" name="Straight Connector 8">
            <a:extLst>
              <a:ext uri="{FF2B5EF4-FFF2-40B4-BE49-F238E27FC236}">
                <a16:creationId xmlns:a16="http://schemas.microsoft.com/office/drawing/2014/main" id="{18C2F4C3-6A33-4789-A130-90BB3765B88B}"/>
              </a:ext>
            </a:extLst>
          </p:cNvPr>
          <p:cNvCxnSpPr>
            <a:cxnSpLocks/>
          </p:cNvCxnSpPr>
          <p:nvPr/>
        </p:nvCxnSpPr>
        <p:spPr>
          <a:xfrm>
            <a:off x="2363335" y="4940065"/>
            <a:ext cx="511386" cy="0"/>
          </a:xfrm>
          <a:prstGeom prst="lin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cxnSp>
        <p:nvCxnSpPr>
          <p:cNvPr id="10" name="Straight Connector 9">
            <a:extLst>
              <a:ext uri="{FF2B5EF4-FFF2-40B4-BE49-F238E27FC236}">
                <a16:creationId xmlns:a16="http://schemas.microsoft.com/office/drawing/2014/main" id="{149ACC91-1247-44F8-BC4C-BB6EA44B3553}"/>
              </a:ext>
            </a:extLst>
          </p:cNvPr>
          <p:cNvCxnSpPr>
            <a:cxnSpLocks/>
            <a:stCxn id="4" idx="3"/>
            <a:endCxn id="36" idx="1"/>
          </p:cNvCxnSpPr>
          <p:nvPr/>
        </p:nvCxnSpPr>
        <p:spPr>
          <a:xfrm flipV="1">
            <a:off x="2363333" y="2643140"/>
            <a:ext cx="554076" cy="3216"/>
          </a:xfrm>
          <a:prstGeom prst="lin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cxnSp>
        <p:nvCxnSpPr>
          <p:cNvPr id="11" name="Straight Connector 10">
            <a:extLst>
              <a:ext uri="{FF2B5EF4-FFF2-40B4-BE49-F238E27FC236}">
                <a16:creationId xmlns:a16="http://schemas.microsoft.com/office/drawing/2014/main" id="{D7F91DBC-57FB-4D4A-BD0C-1A97B51B9915}"/>
              </a:ext>
            </a:extLst>
          </p:cNvPr>
          <p:cNvCxnSpPr>
            <a:cxnSpLocks/>
          </p:cNvCxnSpPr>
          <p:nvPr/>
        </p:nvCxnSpPr>
        <p:spPr>
          <a:xfrm>
            <a:off x="2363334" y="3036607"/>
            <a:ext cx="511387" cy="1135763"/>
          </a:xfrm>
          <a:prstGeom prst="lin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cxnSp>
        <p:nvCxnSpPr>
          <p:cNvPr id="12" name="Straight Connector 11">
            <a:extLst>
              <a:ext uri="{FF2B5EF4-FFF2-40B4-BE49-F238E27FC236}">
                <a16:creationId xmlns:a16="http://schemas.microsoft.com/office/drawing/2014/main" id="{06D7FCD6-2DD9-4E85-B2ED-2175652741ED}"/>
              </a:ext>
            </a:extLst>
          </p:cNvPr>
          <p:cNvCxnSpPr>
            <a:cxnSpLocks/>
          </p:cNvCxnSpPr>
          <p:nvPr/>
        </p:nvCxnSpPr>
        <p:spPr>
          <a:xfrm flipV="1">
            <a:off x="2363335" y="3378585"/>
            <a:ext cx="554074" cy="1171229"/>
          </a:xfrm>
          <a:prstGeom prst="line">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cxnSp>
      <p:sp>
        <p:nvSpPr>
          <p:cNvPr id="35" name="TextBox 34">
            <a:extLst>
              <a:ext uri="{FF2B5EF4-FFF2-40B4-BE49-F238E27FC236}">
                <a16:creationId xmlns:a16="http://schemas.microsoft.com/office/drawing/2014/main" id="{168EA4A3-2E2A-4901-AD28-F103CCD42916}"/>
              </a:ext>
            </a:extLst>
          </p:cNvPr>
          <p:cNvSpPr txBox="1"/>
          <p:nvPr/>
        </p:nvSpPr>
        <p:spPr>
          <a:xfrm>
            <a:off x="3028520" y="2098043"/>
            <a:ext cx="2930464" cy="430887"/>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2200" b="1" i="0" u="none" strike="noStrike" kern="1200" cap="none" spc="0" normalizeH="0" baseline="0" noProof="0" dirty="0">
                <a:ln>
                  <a:noFill/>
                </a:ln>
                <a:solidFill>
                  <a:srgbClr val="585858"/>
                </a:solidFill>
                <a:effectLst/>
                <a:uLnTx/>
                <a:uFillTx/>
                <a:latin typeface="Calibri" panose="020F0502020204030204"/>
                <a:ea typeface="+mn-ea"/>
                <a:cs typeface="+mn-cs"/>
              </a:rPr>
              <a:t>2 groups of 7</a:t>
            </a:r>
          </a:p>
        </p:txBody>
      </p:sp>
      <p:sp>
        <p:nvSpPr>
          <p:cNvPr id="36" name="Rectangle 35">
            <a:extLst>
              <a:ext uri="{FF2B5EF4-FFF2-40B4-BE49-F238E27FC236}">
                <a16:creationId xmlns:a16="http://schemas.microsoft.com/office/drawing/2014/main" id="{1908262D-F685-44F1-88FB-2A7B85AA1812}"/>
              </a:ext>
            </a:extLst>
          </p:cNvPr>
          <p:cNvSpPr/>
          <p:nvPr/>
        </p:nvSpPr>
        <p:spPr>
          <a:xfrm>
            <a:off x="2917409" y="1907695"/>
            <a:ext cx="3049433" cy="1470890"/>
          </a:xfrm>
          <a:prstGeom prst="rect">
            <a:avLst/>
          </a:prstGeom>
          <a:noFill/>
          <a:ln w="1905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grpSp>
        <p:nvGrpSpPr>
          <p:cNvPr id="50" name="Group 49">
            <a:extLst>
              <a:ext uri="{FF2B5EF4-FFF2-40B4-BE49-F238E27FC236}">
                <a16:creationId xmlns:a16="http://schemas.microsoft.com/office/drawing/2014/main" id="{808B3893-3F25-4D79-82DD-5B0952D76743}"/>
              </a:ext>
            </a:extLst>
          </p:cNvPr>
          <p:cNvGrpSpPr/>
          <p:nvPr/>
        </p:nvGrpSpPr>
        <p:grpSpPr>
          <a:xfrm>
            <a:off x="4006245" y="2732526"/>
            <a:ext cx="889416" cy="346612"/>
            <a:chOff x="5614804" y="2381827"/>
            <a:chExt cx="1108522" cy="432000"/>
          </a:xfrm>
        </p:grpSpPr>
        <p:pic>
          <p:nvPicPr>
            <p:cNvPr id="47" name="Picture 46" descr="A picture containing object, clock&#10;&#10;Description automatically generated">
              <a:extLst>
                <a:ext uri="{FF2B5EF4-FFF2-40B4-BE49-F238E27FC236}">
                  <a16:creationId xmlns:a16="http://schemas.microsoft.com/office/drawing/2014/main" id="{0C019599-6551-4048-B3CF-FB9962380C5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614804" y="2381827"/>
              <a:ext cx="432000" cy="432000"/>
            </a:xfrm>
            <a:prstGeom prst="rect">
              <a:avLst/>
            </a:prstGeom>
          </p:spPr>
        </p:pic>
        <p:pic>
          <p:nvPicPr>
            <p:cNvPr id="48" name="Picture 47" descr="A picture containing object, clock&#10;&#10;Description automatically generated">
              <a:extLst>
                <a:ext uri="{FF2B5EF4-FFF2-40B4-BE49-F238E27FC236}">
                  <a16:creationId xmlns:a16="http://schemas.microsoft.com/office/drawing/2014/main" id="{802D301F-31C5-4136-8A22-5BA1BEF0C1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91326" y="2381827"/>
              <a:ext cx="432000" cy="432000"/>
            </a:xfrm>
            <a:prstGeom prst="rect">
              <a:avLst/>
            </a:prstGeom>
          </p:spPr>
        </p:pic>
      </p:grpSp>
      <p:grpSp>
        <p:nvGrpSpPr>
          <p:cNvPr id="24" name="Group 23">
            <a:extLst>
              <a:ext uri="{FF2B5EF4-FFF2-40B4-BE49-F238E27FC236}">
                <a16:creationId xmlns:a16="http://schemas.microsoft.com/office/drawing/2014/main" id="{12B7A15A-5EFE-44C5-A963-42BDE1C75777}"/>
              </a:ext>
            </a:extLst>
          </p:cNvPr>
          <p:cNvGrpSpPr/>
          <p:nvPr/>
        </p:nvGrpSpPr>
        <p:grpSpPr>
          <a:xfrm>
            <a:off x="3057675" y="5013506"/>
            <a:ext cx="2730548" cy="346612"/>
            <a:chOff x="2974086" y="5010299"/>
            <a:chExt cx="3403215" cy="432000"/>
          </a:xfrm>
        </p:grpSpPr>
        <p:pic>
          <p:nvPicPr>
            <p:cNvPr id="45" name="Picture 44" descr="A close up of a logo&#10;&#10;Description automatically generated">
              <a:extLst>
                <a:ext uri="{FF2B5EF4-FFF2-40B4-BE49-F238E27FC236}">
                  <a16:creationId xmlns:a16="http://schemas.microsoft.com/office/drawing/2014/main" id="{F40A9E63-8D1C-40E8-8FCA-8B21841EC38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64491" y="5010299"/>
              <a:ext cx="432000" cy="432000"/>
            </a:xfrm>
            <a:prstGeom prst="rect">
              <a:avLst/>
            </a:prstGeom>
          </p:spPr>
        </p:pic>
        <p:pic>
          <p:nvPicPr>
            <p:cNvPr id="51" name="Picture 50" descr="A close up of a logo&#10;&#10;Description automatically generated">
              <a:extLst>
                <a:ext uri="{FF2B5EF4-FFF2-40B4-BE49-F238E27FC236}">
                  <a16:creationId xmlns:a16="http://schemas.microsoft.com/office/drawing/2014/main" id="{277C86F2-6777-40D9-812A-26E5A734A89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459693" y="5010299"/>
              <a:ext cx="432000" cy="432000"/>
            </a:xfrm>
            <a:prstGeom prst="rect">
              <a:avLst/>
            </a:prstGeom>
          </p:spPr>
        </p:pic>
        <p:pic>
          <p:nvPicPr>
            <p:cNvPr id="52" name="Picture 51" descr="A close up of a logo&#10;&#10;Description automatically generated">
              <a:extLst>
                <a:ext uri="{FF2B5EF4-FFF2-40B4-BE49-F238E27FC236}">
                  <a16:creationId xmlns:a16="http://schemas.microsoft.com/office/drawing/2014/main" id="{C2C12423-4201-4D7D-B1AF-9B730A7195A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469289" y="5010299"/>
              <a:ext cx="432000" cy="432000"/>
            </a:xfrm>
            <a:prstGeom prst="rect">
              <a:avLst/>
            </a:prstGeom>
          </p:spPr>
        </p:pic>
        <p:pic>
          <p:nvPicPr>
            <p:cNvPr id="53" name="Picture 52" descr="A close up of a logo&#10;&#10;Description automatically generated">
              <a:extLst>
                <a:ext uri="{FF2B5EF4-FFF2-40B4-BE49-F238E27FC236}">
                  <a16:creationId xmlns:a16="http://schemas.microsoft.com/office/drawing/2014/main" id="{90038E49-28B3-4FAD-AD99-73E2FAB7A53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4086" y="5010299"/>
              <a:ext cx="432000" cy="432000"/>
            </a:xfrm>
            <a:prstGeom prst="rect">
              <a:avLst/>
            </a:prstGeom>
          </p:spPr>
        </p:pic>
        <p:pic>
          <p:nvPicPr>
            <p:cNvPr id="54" name="Picture 53" descr="A close up of a logo&#10;&#10;Description automatically generated">
              <a:extLst>
                <a:ext uri="{FF2B5EF4-FFF2-40B4-BE49-F238E27FC236}">
                  <a16:creationId xmlns:a16="http://schemas.microsoft.com/office/drawing/2014/main" id="{048D31E4-BB93-4371-8FD3-04CE29B5560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450097" y="5010299"/>
              <a:ext cx="432000" cy="432000"/>
            </a:xfrm>
            <a:prstGeom prst="rect">
              <a:avLst/>
            </a:prstGeom>
          </p:spPr>
        </p:pic>
        <p:pic>
          <p:nvPicPr>
            <p:cNvPr id="55" name="Picture 54" descr="A close up of a logo&#10;&#10;Description automatically generated">
              <a:extLst>
                <a:ext uri="{FF2B5EF4-FFF2-40B4-BE49-F238E27FC236}">
                  <a16:creationId xmlns:a16="http://schemas.microsoft.com/office/drawing/2014/main" id="{A885CAF5-D6AB-471B-8B8B-F83C92EBBD5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954895" y="5010299"/>
              <a:ext cx="432000" cy="432000"/>
            </a:xfrm>
            <a:prstGeom prst="rect">
              <a:avLst/>
            </a:prstGeom>
          </p:spPr>
        </p:pic>
        <p:pic>
          <p:nvPicPr>
            <p:cNvPr id="56" name="Picture 55" descr="A close up of a logo&#10;&#10;Description automatically generated">
              <a:extLst>
                <a:ext uri="{FF2B5EF4-FFF2-40B4-BE49-F238E27FC236}">
                  <a16:creationId xmlns:a16="http://schemas.microsoft.com/office/drawing/2014/main" id="{69F6749E-DBF0-4EF9-8518-08AB5A9A8752}"/>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945301" y="5010299"/>
              <a:ext cx="432000" cy="432000"/>
            </a:xfrm>
            <a:prstGeom prst="rect">
              <a:avLst/>
            </a:prstGeom>
          </p:spPr>
        </p:pic>
      </p:grpSp>
      <p:sp>
        <p:nvSpPr>
          <p:cNvPr id="14" name="Content Placeholder 2">
            <a:extLst>
              <a:ext uri="{FF2B5EF4-FFF2-40B4-BE49-F238E27FC236}">
                <a16:creationId xmlns:a16="http://schemas.microsoft.com/office/drawing/2014/main" id="{F315F153-544A-40A8-8B56-FC86CB16A05F}"/>
              </a:ext>
            </a:extLst>
          </p:cNvPr>
          <p:cNvSpPr txBox="1">
            <a:spLocks/>
          </p:cNvSpPr>
          <p:nvPr/>
        </p:nvSpPr>
        <p:spPr>
          <a:xfrm>
            <a:off x="6233018" y="1907695"/>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Provide similar cards with different division equations and ask children to match these.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Can you write another equation that is equal to  15 ÷ 3? Now can you draw or use counters to represent each of your equations? Repeat for other equations.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Tree>
    <p:custDataLst>
      <p:tags r:id="rId1"/>
    </p:custDataLst>
    <p:extLst>
      <p:ext uri="{BB962C8B-B14F-4D97-AF65-F5344CB8AC3E}">
        <p14:creationId xmlns:p14="http://schemas.microsoft.com/office/powerpoint/2010/main" val="205944634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0"/>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7" grpId="0"/>
      <p:bldP spid="8" grpId="0" animBg="1"/>
      <p:bldP spid="35" grpId="0"/>
      <p:bldP spid="3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4MD-2</a:t>
            </a:r>
            <a:br>
              <a:rPr lang="en-GB" sz="2400" dirty="0"/>
            </a:br>
            <a:r>
              <a:rPr lang="en-GB" sz="2400" i="1" dirty="0"/>
              <a:t>Manipulate multiplication and division equations, and understand and apply the commutative property of multiplication.</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4MD-2.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4</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hlinkClick r:id="rId3"/>
            <a:extLst>
              <a:ext uri="{FF2B5EF4-FFF2-40B4-BE49-F238E27FC236}">
                <a16:creationId xmlns:a16="http://schemas.microsoft.com/office/drawing/2014/main" id="{54BE5616-51C8-4EE7-84B9-3D11A3740617}"/>
              </a:ext>
            </a:extLst>
          </p:cNvPr>
          <p:cNvPicPr>
            <a:picLocks noChangeAspect="1"/>
          </p:cNvPicPr>
          <p:nvPr/>
        </p:nvPicPr>
        <p:blipFill>
          <a:blip r:embed="rId4"/>
          <a:stretch>
            <a:fillRect/>
          </a:stretch>
        </p:blipFill>
        <p:spPr>
          <a:xfrm>
            <a:off x="949344" y="1192135"/>
            <a:ext cx="3833657" cy="5400020"/>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2.10 Connecting multiplication and division, and the distributive law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4MD-2: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Manipulating the multiplicative relationship</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4MD-2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585858"/>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Calibri" panose="020F0502020204030204"/>
                <a:ea typeface="+mj-ea"/>
                <a:cs typeface="+mj-cs"/>
              </a:rPr>
              <a:t>4MD-2 Manipulating the multiplicative relationship</a:t>
            </a:r>
            <a:endParaRPr kumimoji="0" lang="en-GB" sz="2000" b="0" i="0" u="none" strike="noStrike" kern="0" cap="none" spc="0" normalizeH="0" baseline="0" noProof="0" dirty="0">
              <a:ln>
                <a:noFill/>
              </a:ln>
              <a:solidFill>
                <a:srgbClr val="FFFFFF"/>
              </a:solidFill>
              <a:effectLst/>
              <a:uLnTx/>
              <a:uFillTx/>
              <a:latin typeface="Calibri" panose="020F0502020204030204"/>
              <a:ea typeface="+mj-ea"/>
              <a:cs typeface="+mj-cs"/>
            </a:endParaRPr>
          </a:p>
        </p:txBody>
      </p:sp>
    </p:spTree>
    <p:custDataLst>
      <p:tags r:id="rId1"/>
    </p:custDataLst>
    <p:extLst>
      <p:ext uri="{BB962C8B-B14F-4D97-AF65-F5344CB8AC3E}">
        <p14:creationId xmlns:p14="http://schemas.microsoft.com/office/powerpoint/2010/main" val="6607747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1" name="Group 40">
            <a:extLst>
              <a:ext uri="{FF2B5EF4-FFF2-40B4-BE49-F238E27FC236}">
                <a16:creationId xmlns:a16="http://schemas.microsoft.com/office/drawing/2014/main" id="{F4756490-CC9B-49BE-831B-4F1CF444DA8C}"/>
              </a:ext>
            </a:extLst>
          </p:cNvPr>
          <p:cNvGrpSpPr/>
          <p:nvPr/>
        </p:nvGrpSpPr>
        <p:grpSpPr>
          <a:xfrm>
            <a:off x="855495" y="1862139"/>
            <a:ext cx="4957241" cy="1207973"/>
            <a:chOff x="2091627" y="2439291"/>
            <a:chExt cx="4957241" cy="1207973"/>
          </a:xfrm>
        </p:grpSpPr>
        <p:sp>
          <p:nvSpPr>
            <p:cNvPr id="31" name="Rectangle: Rounded Corners 30">
              <a:extLst>
                <a:ext uri="{FF2B5EF4-FFF2-40B4-BE49-F238E27FC236}">
                  <a16:creationId xmlns:a16="http://schemas.microsoft.com/office/drawing/2014/main" id="{8F347171-1242-4829-8588-E83EF556CF0C}"/>
                </a:ext>
              </a:extLst>
            </p:cNvPr>
            <p:cNvSpPr/>
            <p:nvPr/>
          </p:nvSpPr>
          <p:spPr>
            <a:xfrm>
              <a:off x="2091627" y="3094782"/>
              <a:ext cx="4957241" cy="552482"/>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0" name="Rectangle: Rounded Corners 29">
              <a:extLst>
                <a:ext uri="{FF2B5EF4-FFF2-40B4-BE49-F238E27FC236}">
                  <a16:creationId xmlns:a16="http://schemas.microsoft.com/office/drawing/2014/main" id="{D2ED23A8-2A42-42B4-9967-011461F146EE}"/>
                </a:ext>
              </a:extLst>
            </p:cNvPr>
            <p:cNvSpPr/>
            <p:nvPr/>
          </p:nvSpPr>
          <p:spPr>
            <a:xfrm>
              <a:off x="2091627" y="2439291"/>
              <a:ext cx="4957241" cy="552482"/>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grpSp>
        <p:nvGrpSpPr>
          <p:cNvPr id="40" name="Group 39">
            <a:extLst>
              <a:ext uri="{FF2B5EF4-FFF2-40B4-BE49-F238E27FC236}">
                <a16:creationId xmlns:a16="http://schemas.microsoft.com/office/drawing/2014/main" id="{5F3907C7-8635-4C4D-91E4-3D9966F1970F}"/>
              </a:ext>
            </a:extLst>
          </p:cNvPr>
          <p:cNvGrpSpPr/>
          <p:nvPr/>
        </p:nvGrpSpPr>
        <p:grpSpPr>
          <a:xfrm>
            <a:off x="855495" y="1862138"/>
            <a:ext cx="4957241" cy="1207973"/>
            <a:chOff x="2091627" y="2439290"/>
            <a:chExt cx="4957241" cy="1207973"/>
          </a:xfrm>
        </p:grpSpPr>
        <p:sp>
          <p:nvSpPr>
            <p:cNvPr id="33" name="Rectangle: Rounded Corners 32">
              <a:extLst>
                <a:ext uri="{FF2B5EF4-FFF2-40B4-BE49-F238E27FC236}">
                  <a16:creationId xmlns:a16="http://schemas.microsoft.com/office/drawing/2014/main" id="{E1A1786E-65C5-4FB9-922E-F4DA37098EB1}"/>
                </a:ext>
              </a:extLst>
            </p:cNvPr>
            <p:cNvSpPr/>
            <p:nvPr/>
          </p:nvSpPr>
          <p:spPr>
            <a:xfrm>
              <a:off x="2091627"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4" name="Rectangle: Rounded Corners 33">
              <a:extLst>
                <a:ext uri="{FF2B5EF4-FFF2-40B4-BE49-F238E27FC236}">
                  <a16:creationId xmlns:a16="http://schemas.microsoft.com/office/drawing/2014/main" id="{E85E79D6-0308-419D-84F7-7EB4289E73F9}"/>
                </a:ext>
              </a:extLst>
            </p:cNvPr>
            <p:cNvSpPr/>
            <p:nvPr/>
          </p:nvSpPr>
          <p:spPr>
            <a:xfrm>
              <a:off x="2819596"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5" name="Rectangle: Rounded Corners 34">
              <a:extLst>
                <a:ext uri="{FF2B5EF4-FFF2-40B4-BE49-F238E27FC236}">
                  <a16:creationId xmlns:a16="http://schemas.microsoft.com/office/drawing/2014/main" id="{E94D8E03-E2D8-439C-A578-57ADBC533127}"/>
                </a:ext>
              </a:extLst>
            </p:cNvPr>
            <p:cNvSpPr/>
            <p:nvPr/>
          </p:nvSpPr>
          <p:spPr>
            <a:xfrm>
              <a:off x="3547565"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6" name="Rectangle: Rounded Corners 35">
              <a:extLst>
                <a:ext uri="{FF2B5EF4-FFF2-40B4-BE49-F238E27FC236}">
                  <a16:creationId xmlns:a16="http://schemas.microsoft.com/office/drawing/2014/main" id="{7E74E965-5E6E-439F-BA1D-1B2FDE47A1AA}"/>
                </a:ext>
              </a:extLst>
            </p:cNvPr>
            <p:cNvSpPr/>
            <p:nvPr/>
          </p:nvSpPr>
          <p:spPr>
            <a:xfrm>
              <a:off x="4275534"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7" name="Rectangle: Rounded Corners 36">
              <a:extLst>
                <a:ext uri="{FF2B5EF4-FFF2-40B4-BE49-F238E27FC236}">
                  <a16:creationId xmlns:a16="http://schemas.microsoft.com/office/drawing/2014/main" id="{3AD12C13-B792-4120-A5A6-E64AE7806018}"/>
                </a:ext>
              </a:extLst>
            </p:cNvPr>
            <p:cNvSpPr/>
            <p:nvPr/>
          </p:nvSpPr>
          <p:spPr>
            <a:xfrm>
              <a:off x="5003502"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8" name="Rectangle: Rounded Corners 37">
              <a:extLst>
                <a:ext uri="{FF2B5EF4-FFF2-40B4-BE49-F238E27FC236}">
                  <a16:creationId xmlns:a16="http://schemas.microsoft.com/office/drawing/2014/main" id="{7EC157CC-95B5-4B57-A571-4B4C7FD1BAC3}"/>
                </a:ext>
              </a:extLst>
            </p:cNvPr>
            <p:cNvSpPr/>
            <p:nvPr/>
          </p:nvSpPr>
          <p:spPr>
            <a:xfrm>
              <a:off x="5731470"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sp>
          <p:nvSpPr>
            <p:cNvPr id="39" name="Rectangle: Rounded Corners 38">
              <a:extLst>
                <a:ext uri="{FF2B5EF4-FFF2-40B4-BE49-F238E27FC236}">
                  <a16:creationId xmlns:a16="http://schemas.microsoft.com/office/drawing/2014/main" id="{12C7163E-9736-4041-ABCC-A007599790EC}"/>
                </a:ext>
              </a:extLst>
            </p:cNvPr>
            <p:cNvSpPr/>
            <p:nvPr/>
          </p:nvSpPr>
          <p:spPr>
            <a:xfrm>
              <a:off x="6459438" y="2439290"/>
              <a:ext cx="589430" cy="1207973"/>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rgbClr val="FFFFFF"/>
                </a:solidFill>
                <a:effectLst/>
                <a:uLnTx/>
                <a:uFillTx/>
                <a:latin typeface="Calibri" panose="020F0502020204030204"/>
                <a:ea typeface="+mn-ea"/>
                <a:cs typeface="+mn-cs"/>
              </a:endParaRPr>
            </a:p>
          </p:txBody>
        </p:sp>
      </p:grpSp>
      <p:sp>
        <p:nvSpPr>
          <p:cNvPr id="2" name="Title 1">
            <a:extLst>
              <a:ext uri="{FF2B5EF4-FFF2-40B4-BE49-F238E27FC236}">
                <a16:creationId xmlns:a16="http://schemas.microsoft.com/office/drawing/2014/main" id="{D2F40416-DBC8-457B-8E23-B798723AF847}"/>
              </a:ext>
            </a:extLst>
          </p:cNvPr>
          <p:cNvSpPr>
            <a:spLocks noGrp="1"/>
          </p:cNvSpPr>
          <p:nvPr>
            <p:ph type="title"/>
          </p:nvPr>
        </p:nvSpPr>
        <p:spPr/>
        <p:txBody>
          <a:bodyPr/>
          <a:lstStyle/>
          <a:p>
            <a:r>
              <a:rPr lang="en-GB" dirty="0"/>
              <a:t>4MD-2 Manipulating the multiplicative relationship</a:t>
            </a:r>
          </a:p>
        </p:txBody>
      </p:sp>
      <p:sp>
        <p:nvSpPr>
          <p:cNvPr id="8" name="Rectangle 7">
            <a:extLst>
              <a:ext uri="{FF2B5EF4-FFF2-40B4-BE49-F238E27FC236}">
                <a16:creationId xmlns:a16="http://schemas.microsoft.com/office/drawing/2014/main" id="{3A95AFC6-342E-4850-BB7E-26412B56BD28}"/>
              </a:ext>
            </a:extLst>
          </p:cNvPr>
          <p:cNvSpPr/>
          <p:nvPr/>
        </p:nvSpPr>
        <p:spPr>
          <a:xfrm>
            <a:off x="2086168" y="4253162"/>
            <a:ext cx="2499402" cy="584775"/>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noProof="0" dirty="0">
                <a:ln>
                  <a:noFill/>
                </a:ln>
                <a:solidFill>
                  <a:srgbClr val="585858"/>
                </a:solidFill>
                <a:effectLst/>
                <a:uLnTx/>
                <a:uFillTx/>
                <a:latin typeface="Calibri" panose="020F0502020204030204"/>
                <a:ea typeface="+mn-ea"/>
                <a:cs typeface="+mn-cs"/>
              </a:rPr>
              <a:t>2 × 7 = 7 × 2</a:t>
            </a:r>
          </a:p>
        </p:txBody>
      </p:sp>
      <p:grpSp>
        <p:nvGrpSpPr>
          <p:cNvPr id="9" name="Group 8">
            <a:extLst>
              <a:ext uri="{FF2B5EF4-FFF2-40B4-BE49-F238E27FC236}">
                <a16:creationId xmlns:a16="http://schemas.microsoft.com/office/drawing/2014/main" id="{2DE2665F-8735-4341-B052-7409426602A3}"/>
              </a:ext>
            </a:extLst>
          </p:cNvPr>
          <p:cNvGrpSpPr/>
          <p:nvPr/>
        </p:nvGrpSpPr>
        <p:grpSpPr>
          <a:xfrm>
            <a:off x="919701" y="1915406"/>
            <a:ext cx="4832335" cy="1105116"/>
            <a:chOff x="647700" y="2621160"/>
            <a:chExt cx="4392606" cy="1004554"/>
          </a:xfrm>
        </p:grpSpPr>
        <p:pic>
          <p:nvPicPr>
            <p:cNvPr id="10" name="Picture 9" descr="A picture containing mirror&#10;&#10;Description automatically generated">
              <a:extLst>
                <a:ext uri="{FF2B5EF4-FFF2-40B4-BE49-F238E27FC236}">
                  <a16:creationId xmlns:a16="http://schemas.microsoft.com/office/drawing/2014/main" id="{882C0693-01C6-48EF-AA56-F016955157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2621160"/>
              <a:ext cx="396000" cy="393429"/>
            </a:xfrm>
            <a:prstGeom prst="rect">
              <a:avLst/>
            </a:prstGeom>
          </p:spPr>
        </p:pic>
        <p:pic>
          <p:nvPicPr>
            <p:cNvPr id="11" name="Picture 10" descr="A picture containing mirror&#10;&#10;Description automatically generated">
              <a:extLst>
                <a:ext uri="{FF2B5EF4-FFF2-40B4-BE49-F238E27FC236}">
                  <a16:creationId xmlns:a16="http://schemas.microsoft.com/office/drawing/2014/main" id="{1BF8262B-08AB-4D94-9743-2C2C86F6E6B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2621160"/>
              <a:ext cx="396000" cy="393429"/>
            </a:xfrm>
            <a:prstGeom prst="rect">
              <a:avLst/>
            </a:prstGeom>
          </p:spPr>
        </p:pic>
        <p:pic>
          <p:nvPicPr>
            <p:cNvPr id="12" name="Picture 11" descr="A picture containing mirror&#10;&#10;Description automatically generated">
              <a:extLst>
                <a:ext uri="{FF2B5EF4-FFF2-40B4-BE49-F238E27FC236}">
                  <a16:creationId xmlns:a16="http://schemas.microsoft.com/office/drawing/2014/main" id="{DF541C43-7804-4455-B2A9-6C83BBA250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2621160"/>
              <a:ext cx="396000" cy="393429"/>
            </a:xfrm>
            <a:prstGeom prst="rect">
              <a:avLst/>
            </a:prstGeom>
          </p:spPr>
        </p:pic>
        <p:pic>
          <p:nvPicPr>
            <p:cNvPr id="13" name="Picture 12" descr="A picture containing mirror&#10;&#10;Description automatically generated">
              <a:extLst>
                <a:ext uri="{FF2B5EF4-FFF2-40B4-BE49-F238E27FC236}">
                  <a16:creationId xmlns:a16="http://schemas.microsoft.com/office/drawing/2014/main" id="{0B3FE756-2EEC-4FBC-8446-D4BCC13BD6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2621160"/>
              <a:ext cx="396000" cy="393429"/>
            </a:xfrm>
            <a:prstGeom prst="rect">
              <a:avLst/>
            </a:prstGeom>
          </p:spPr>
        </p:pic>
        <p:pic>
          <p:nvPicPr>
            <p:cNvPr id="14" name="Picture 13" descr="A picture containing mirror&#10;&#10;Description automatically generated">
              <a:extLst>
                <a:ext uri="{FF2B5EF4-FFF2-40B4-BE49-F238E27FC236}">
                  <a16:creationId xmlns:a16="http://schemas.microsoft.com/office/drawing/2014/main" id="{B658D90D-5C47-4FB8-969B-0D71C32A7D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2621160"/>
              <a:ext cx="396000" cy="393429"/>
            </a:xfrm>
            <a:prstGeom prst="rect">
              <a:avLst/>
            </a:prstGeom>
          </p:spPr>
        </p:pic>
        <p:pic>
          <p:nvPicPr>
            <p:cNvPr id="15" name="Picture 14" descr="A picture containing mirror&#10;&#10;Description automatically generated">
              <a:extLst>
                <a:ext uri="{FF2B5EF4-FFF2-40B4-BE49-F238E27FC236}">
                  <a16:creationId xmlns:a16="http://schemas.microsoft.com/office/drawing/2014/main" id="{5084FD1A-C2E9-4E58-AD4A-6AC064B55A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2621160"/>
              <a:ext cx="396000" cy="393429"/>
            </a:xfrm>
            <a:prstGeom prst="rect">
              <a:avLst/>
            </a:prstGeom>
          </p:spPr>
        </p:pic>
        <p:pic>
          <p:nvPicPr>
            <p:cNvPr id="16" name="Picture 15" descr="A picture containing mirror&#10;&#10;Description automatically generated">
              <a:extLst>
                <a:ext uri="{FF2B5EF4-FFF2-40B4-BE49-F238E27FC236}">
                  <a16:creationId xmlns:a16="http://schemas.microsoft.com/office/drawing/2014/main" id="{EDEB5AE0-5AB7-42DF-AF3A-1D6797E256A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2621160"/>
              <a:ext cx="396000" cy="393429"/>
            </a:xfrm>
            <a:prstGeom prst="rect">
              <a:avLst/>
            </a:prstGeom>
          </p:spPr>
        </p:pic>
        <p:pic>
          <p:nvPicPr>
            <p:cNvPr id="21" name="Picture 20" descr="A picture containing mirror&#10;&#10;Description automatically generated">
              <a:extLst>
                <a:ext uri="{FF2B5EF4-FFF2-40B4-BE49-F238E27FC236}">
                  <a16:creationId xmlns:a16="http://schemas.microsoft.com/office/drawing/2014/main" id="{C7222AAA-ECF5-4431-9981-B228BBAB8CA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3232285"/>
              <a:ext cx="396000" cy="393429"/>
            </a:xfrm>
            <a:prstGeom prst="rect">
              <a:avLst/>
            </a:prstGeom>
          </p:spPr>
        </p:pic>
        <p:pic>
          <p:nvPicPr>
            <p:cNvPr id="22" name="Picture 21" descr="A picture containing mirror&#10;&#10;Description automatically generated">
              <a:extLst>
                <a:ext uri="{FF2B5EF4-FFF2-40B4-BE49-F238E27FC236}">
                  <a16:creationId xmlns:a16="http://schemas.microsoft.com/office/drawing/2014/main" id="{9B95037D-B3A8-4959-B53A-64D2F4E7A5B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3232285"/>
              <a:ext cx="396000" cy="393429"/>
            </a:xfrm>
            <a:prstGeom prst="rect">
              <a:avLst/>
            </a:prstGeom>
          </p:spPr>
        </p:pic>
        <p:pic>
          <p:nvPicPr>
            <p:cNvPr id="23" name="Picture 22" descr="A picture containing mirror&#10;&#10;Description automatically generated">
              <a:extLst>
                <a:ext uri="{FF2B5EF4-FFF2-40B4-BE49-F238E27FC236}">
                  <a16:creationId xmlns:a16="http://schemas.microsoft.com/office/drawing/2014/main" id="{C60883B4-8016-4FBA-86D7-4720EFED7EB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3232285"/>
              <a:ext cx="396000" cy="393429"/>
            </a:xfrm>
            <a:prstGeom prst="rect">
              <a:avLst/>
            </a:prstGeom>
          </p:spPr>
        </p:pic>
        <p:pic>
          <p:nvPicPr>
            <p:cNvPr id="24" name="Picture 23" descr="A picture containing mirror&#10;&#10;Description automatically generated">
              <a:extLst>
                <a:ext uri="{FF2B5EF4-FFF2-40B4-BE49-F238E27FC236}">
                  <a16:creationId xmlns:a16="http://schemas.microsoft.com/office/drawing/2014/main" id="{13C9EF0C-A901-464C-82BD-9860437287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3232285"/>
              <a:ext cx="396000" cy="393429"/>
            </a:xfrm>
            <a:prstGeom prst="rect">
              <a:avLst/>
            </a:prstGeom>
          </p:spPr>
        </p:pic>
        <p:pic>
          <p:nvPicPr>
            <p:cNvPr id="25" name="Picture 24" descr="A picture containing mirror&#10;&#10;Description automatically generated">
              <a:extLst>
                <a:ext uri="{FF2B5EF4-FFF2-40B4-BE49-F238E27FC236}">
                  <a16:creationId xmlns:a16="http://schemas.microsoft.com/office/drawing/2014/main" id="{86F797B0-D540-4658-BDAB-4FC4282AEAB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3232285"/>
              <a:ext cx="396000" cy="393429"/>
            </a:xfrm>
            <a:prstGeom prst="rect">
              <a:avLst/>
            </a:prstGeom>
          </p:spPr>
        </p:pic>
        <p:pic>
          <p:nvPicPr>
            <p:cNvPr id="26" name="Picture 25" descr="A picture containing mirror&#10;&#10;Description automatically generated">
              <a:extLst>
                <a:ext uri="{FF2B5EF4-FFF2-40B4-BE49-F238E27FC236}">
                  <a16:creationId xmlns:a16="http://schemas.microsoft.com/office/drawing/2014/main" id="{55250D21-EB45-41E0-9EE6-1A9F5F4FC4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3232285"/>
              <a:ext cx="396000" cy="393429"/>
            </a:xfrm>
            <a:prstGeom prst="rect">
              <a:avLst/>
            </a:prstGeom>
          </p:spPr>
        </p:pic>
        <p:pic>
          <p:nvPicPr>
            <p:cNvPr id="27" name="Picture 26" descr="A picture containing mirror&#10;&#10;Description automatically generated">
              <a:extLst>
                <a:ext uri="{FF2B5EF4-FFF2-40B4-BE49-F238E27FC236}">
                  <a16:creationId xmlns:a16="http://schemas.microsoft.com/office/drawing/2014/main" id="{7628BBFD-5182-44B6-8250-DB49F0F54E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3232285"/>
              <a:ext cx="396000" cy="393429"/>
            </a:xfrm>
            <a:prstGeom prst="rect">
              <a:avLst/>
            </a:prstGeom>
          </p:spPr>
        </p:pic>
      </p:grpSp>
      <p:sp>
        <p:nvSpPr>
          <p:cNvPr id="4" name="Content Placeholder 2">
            <a:extLst>
              <a:ext uri="{FF2B5EF4-FFF2-40B4-BE49-F238E27FC236}">
                <a16:creationId xmlns:a16="http://schemas.microsoft.com/office/drawing/2014/main" id="{9EC1918C-38B9-44FF-9A9F-027E5087C78B}"/>
              </a:ext>
            </a:extLst>
          </p:cNvPr>
          <p:cNvSpPr txBox="1">
            <a:spLocks/>
          </p:cNvSpPr>
          <p:nvPr/>
        </p:nvSpPr>
        <p:spPr>
          <a:xfrm>
            <a:off x="6225324" y="1378019"/>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What do you see? Can you see 2 groups of 7? What do you see now? Can you see 7 groups of 2?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What is the same/different? Can you write two different equations? What do you notice about this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cs typeface="Arial" panose="020B0604020202020204" pitchFamily="34" charset="0"/>
              </a:rPr>
              <a:t>Provide different arrays for pupils to work with and ask them to orally apply the commutative property.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Calibri" panose="020F0502020204030204"/>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585858"/>
              </a:solidFill>
              <a:effectLst/>
              <a:uLnTx/>
              <a:uFillTx/>
              <a:latin typeface="Calibri" panose="020F0502020204030204"/>
              <a:ea typeface="+mn-ea"/>
              <a:cs typeface="+mn-cs"/>
            </a:endParaRPr>
          </a:p>
        </p:txBody>
      </p:sp>
      <p:sp>
        <p:nvSpPr>
          <p:cNvPr id="3" name="TextBox 19">
            <a:extLst>
              <a:ext uri="{FF2B5EF4-FFF2-40B4-BE49-F238E27FC236}">
                <a16:creationId xmlns:a16="http://schemas.microsoft.com/office/drawing/2014/main" id="{BAE84EA5-F98B-491E-9B40-8A1F017EE8FF}"/>
              </a:ext>
            </a:extLst>
          </p:cNvPr>
          <p:cNvSpPr txBox="1"/>
          <p:nvPr/>
        </p:nvSpPr>
        <p:spPr>
          <a:xfrm>
            <a:off x="6096000" y="5259190"/>
            <a:ext cx="492905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 groups of 7 is equal to 14.</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 7 times is equal to 14.</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 groups of 7 is equal to 7, two times.</a:t>
            </a:r>
          </a:p>
        </p:txBody>
      </p:sp>
    </p:spTree>
    <p:custDataLst>
      <p:tags r:id="rId1"/>
    </p:custDataLst>
    <p:extLst>
      <p:ext uri="{BB962C8B-B14F-4D97-AF65-F5344CB8AC3E}">
        <p14:creationId xmlns:p14="http://schemas.microsoft.com/office/powerpoint/2010/main" val="162304623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0"/>
                                        </p:tgtEl>
                                        <p:attrNameLst>
                                          <p:attrName>style.visibility</p:attrName>
                                        </p:attrNameLst>
                                      </p:cBhvr>
                                      <p:to>
                                        <p:strVal val="visible"/>
                                      </p:to>
                                    </p:set>
                                  </p:childTnLst>
                                </p:cTn>
                              </p:par>
                              <p:par>
                                <p:cTn id="11" presetID="1" presetClass="exit" presetSubtype="0" fill="hold" nodeType="withEffect">
                                  <p:stCondLst>
                                    <p:cond delay="0"/>
                                  </p:stCondLst>
                                  <p:childTnLst>
                                    <p:set>
                                      <p:cBhvr>
                                        <p:cTn id="12" dur="1" fill="hold">
                                          <p:stCondLst>
                                            <p:cond delay="0"/>
                                          </p:stCondLst>
                                        </p:cTn>
                                        <p:tgtEl>
                                          <p:spTgt spid="4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5.4|1.3|3"/>
</p:tagLst>
</file>

<file path=ppt/tags/tag3.xml><?xml version="1.0" encoding="utf-8"?>
<p:tagLst xmlns:a="http://schemas.openxmlformats.org/drawingml/2006/main" xmlns:r="http://schemas.openxmlformats.org/officeDocument/2006/relationships" xmlns:p="http://schemas.openxmlformats.org/presentationml/2006/main">
  <p:tag name="TIMING" val="|4.3"/>
</p:tagLst>
</file>

<file path=ppt/tags/tag4.xml><?xml version="1.0" encoding="utf-8"?>
<p:tagLst xmlns:a="http://schemas.openxmlformats.org/drawingml/2006/main" xmlns:r="http://schemas.openxmlformats.org/officeDocument/2006/relationships" xmlns:p="http://schemas.openxmlformats.org/presentationml/2006/main">
  <p:tag name="TIMING" val="|6.4"/>
</p:tagLst>
</file>

<file path=ppt/tags/tag5.xml><?xml version="1.0" encoding="utf-8"?>
<p:tagLst xmlns:a="http://schemas.openxmlformats.org/drawingml/2006/main" xmlns:r="http://schemas.openxmlformats.org/officeDocument/2006/relationships" xmlns:p="http://schemas.openxmlformats.org/presentationml/2006/main">
  <p:tag name="TIMING" val="|3.1|5.7|4.1"/>
</p:tagLst>
</file>

<file path=ppt/tags/tag6.xml><?xml version="1.0" encoding="utf-8"?>
<p:tagLst xmlns:a="http://schemas.openxmlformats.org/drawingml/2006/main" xmlns:r="http://schemas.openxmlformats.org/officeDocument/2006/relationships" xmlns:p="http://schemas.openxmlformats.org/presentationml/2006/main">
  <p:tag name="TIMING" val="|5.4|2.4|3.7"/>
</p:tagLst>
</file>

<file path=ppt/tags/tag7.xml><?xml version="1.0" encoding="utf-8"?>
<p:tagLst xmlns:a="http://schemas.openxmlformats.org/drawingml/2006/main" xmlns:r="http://schemas.openxmlformats.org/officeDocument/2006/relationships" xmlns:p="http://schemas.openxmlformats.org/presentationml/2006/main">
  <p:tag name="TIMING" val="|3.1|5.7|4.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2.xml><?xml version="1.0" encoding="utf-8"?>
<ds:datastoreItem xmlns:ds="http://schemas.openxmlformats.org/officeDocument/2006/customXml" ds:itemID="{ACC8D661-C565-4A02-8E27-EA0A51DB7447}"/>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3166</TotalTime>
  <Words>1031</Words>
  <Application>Microsoft Office PowerPoint</Application>
  <PresentationFormat>Widescreen</PresentationFormat>
  <Paragraphs>88</Paragraphs>
  <Slides>15</Slides>
  <Notes>10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Calibri Light</vt:lpstr>
      <vt:lpstr>Custom Design</vt:lpstr>
      <vt:lpstr>PowerPoint Presentation</vt:lpstr>
      <vt:lpstr>4MD-2 Manipulate multiplication and division equations, and understand and apply the commutative property of multiplication.</vt:lpstr>
      <vt:lpstr>4MD-2: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4MD-2 Manipulating the multiplicative relationship</vt:lpstr>
      <vt:lpstr>4MD-2 Manipulating the multiplicative relationship</vt:lpstr>
      <vt:lpstr>4MD-2 Manipulating the multiplicative relationship</vt:lpstr>
      <vt:lpstr>4MD-2 Manipulating the multiplicative relationship</vt:lpstr>
      <vt:lpstr>4MD-2 Manipulating the multiplicative relationship</vt:lpstr>
      <vt:lpstr>4MD-2 Manipulating the multiplicative relationship</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16</cp:revision>
  <dcterms:created xsi:type="dcterms:W3CDTF">2020-08-07T06:29:50Z</dcterms:created>
  <dcterms:modified xsi:type="dcterms:W3CDTF">2020-08-24T16:32:51Z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